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6" r:id="rId1"/>
  </p:sldMasterIdLst>
  <p:sldIdLst>
    <p:sldId id="258" r:id="rId2"/>
    <p:sldId id="269" r:id="rId3"/>
    <p:sldId id="259" r:id="rId4"/>
    <p:sldId id="256" r:id="rId5"/>
    <p:sldId id="257" r:id="rId6"/>
    <p:sldId id="262" r:id="rId7"/>
    <p:sldId id="263" r:id="rId8"/>
    <p:sldId id="261" r:id="rId9"/>
    <p:sldId id="264" r:id="rId10"/>
    <p:sldId id="265" r:id="rId11"/>
    <p:sldId id="267" r:id="rId12"/>
    <p:sldId id="268" r:id="rId13"/>
    <p:sldId id="260" r:id="rId14"/>
    <p:sldId id="270" r:id="rId15"/>
    <p:sldId id="271" r:id="rId16"/>
    <p:sldId id="272" r:id="rId17"/>
    <p:sldId id="273" r:id="rId18"/>
    <p:sldId id="274" r:id="rId19"/>
    <p:sldId id="277" r:id="rId20"/>
    <p:sldId id="275" r:id="rId21"/>
    <p:sldId id="276" r:id="rId22"/>
    <p:sldId id="278" r:id="rId23"/>
    <p:sldId id="279" r:id="rId24"/>
    <p:sldId id="280" r:id="rId25"/>
    <p:sldId id="281" r:id="rId26"/>
    <p:sldId id="295" r:id="rId27"/>
    <p:sldId id="282" r:id="rId28"/>
    <p:sldId id="299" r:id="rId29"/>
    <p:sldId id="300" r:id="rId30"/>
    <p:sldId id="306" r:id="rId31"/>
    <p:sldId id="307" r:id="rId32"/>
    <p:sldId id="301" r:id="rId33"/>
    <p:sldId id="302" r:id="rId34"/>
    <p:sldId id="303" r:id="rId35"/>
    <p:sldId id="283" r:id="rId36"/>
    <p:sldId id="284" r:id="rId37"/>
    <p:sldId id="285" r:id="rId38"/>
    <p:sldId id="286" r:id="rId39"/>
    <p:sldId id="296" r:id="rId40"/>
    <p:sldId id="309" r:id="rId41"/>
    <p:sldId id="305" r:id="rId42"/>
    <p:sldId id="293" r:id="rId43"/>
    <p:sldId id="308" r:id="rId44"/>
    <p:sldId id="287" r:id="rId45"/>
    <p:sldId id="291" r:id="rId46"/>
    <p:sldId id="292" r:id="rId47"/>
    <p:sldId id="288" r:id="rId48"/>
    <p:sldId id="289" r:id="rId49"/>
    <p:sldId id="290" r:id="rId50"/>
    <p:sldId id="297" r:id="rId51"/>
    <p:sldId id="294" r:id="rId52"/>
    <p:sldId id="304" r:id="rId53"/>
    <p:sldId id="298" r:id="rId5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8044"/>
    <a:srgbClr val="3013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74" d="100"/>
          <a:sy n="74" d="100"/>
        </p:scale>
        <p:origin x="-904"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printerSettings" Target="printerSettings/printerSettings1.bin"/><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2" cstate="print"/>
          <a:srcRect t="33333"/>
          <a:stretch>
            <a:fillRect/>
          </a:stretch>
        </p:blipFill>
        <p:spPr>
          <a:xfrm>
            <a:off x="0" y="0"/>
            <a:ext cx="9144000" cy="4572000"/>
          </a:xfrm>
          <a:prstGeom prst="rect">
            <a:avLst/>
          </a:prstGeom>
        </p:spPr>
      </p:pic>
      <p:sp>
        <p:nvSpPr>
          <p:cNvPr id="4" name="Date Placeholder 3"/>
          <p:cNvSpPr>
            <a:spLocks noGrp="1"/>
          </p:cNvSpPr>
          <p:nvPr>
            <p:ph type="dt" sz="half" idx="10"/>
          </p:nvPr>
        </p:nvSpPr>
        <p:spPr/>
        <p:txBody>
          <a:bodyPr/>
          <a:lstStyle/>
          <a:p>
            <a:fld id="{1AEA1E26-7B83-7E4C-80F9-AD0FFE3BE94C}" type="datetimeFigureOut">
              <a:rPr lang="en-US" smtClean="0"/>
              <a:t>17-06-19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237106-F2ED-405E-BC33-CC3CF426205F}" type="slidenum">
              <a:rPr lang="en-US" smtClean="0"/>
              <a:pPr/>
              <a:t>‹#›</a:t>
            </a:fld>
            <a:endParaRPr lang="en-US" dirty="0"/>
          </a:p>
        </p:txBody>
      </p:sp>
      <p:sp>
        <p:nvSpPr>
          <p:cNvPr id="3" name="Subtitle 2"/>
          <p:cNvSpPr>
            <a:spLocks noGrp="1"/>
          </p:cNvSpPr>
          <p:nvPr>
            <p:ph type="subTitle" idx="1"/>
          </p:nvPr>
        </p:nvSpPr>
        <p:spPr>
          <a:xfrm>
            <a:off x="1219200" y="3886200"/>
            <a:ext cx="6400800" cy="1752600"/>
          </a:xfrm>
        </p:spPr>
        <p:txBody>
          <a:bodyPr>
            <a:normAutofit/>
          </a:bodyPr>
          <a:lstStyle>
            <a:lvl1pPr marL="0" indent="0" algn="ctr">
              <a:buNone/>
              <a:defRPr sz="17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dirty="0"/>
          </a:p>
        </p:txBody>
      </p:sp>
      <p:sp>
        <p:nvSpPr>
          <p:cNvPr id="2" name="Title 1"/>
          <p:cNvSpPr>
            <a:spLocks noGrp="1"/>
          </p:cNvSpPr>
          <p:nvPr>
            <p:ph type="ctrTitle"/>
          </p:nvPr>
        </p:nvSpPr>
        <p:spPr>
          <a:xfrm>
            <a:off x="685800" y="2007888"/>
            <a:ext cx="7772400" cy="1470025"/>
          </a:xfrm>
        </p:spPr>
        <p:txBody>
          <a:bodyPr/>
          <a:lstStyle>
            <a:lvl1pPr algn="ctr">
              <a:defRPr sz="3200"/>
            </a:lvl1pPr>
          </a:lstStyle>
          <a:p>
            <a:r>
              <a:rPr lang="en-CA"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1AEA1E26-7B83-7E4C-80F9-AD0FFE3BE94C}" type="datetimeFigureOut">
              <a:rPr lang="en-US" smtClean="0"/>
              <a:t>17-06-19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2DF5AD6-C691-7042-9609-A94E33CAB59E}"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1AEA1E26-7B83-7E4C-80F9-AD0FFE3BE94C}" type="datetimeFigureOut">
              <a:rPr lang="en-US" smtClean="0"/>
              <a:t>17-06-19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2DF5AD6-C691-7042-9609-A94E33CAB59E}"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en-CA" smtClean="0"/>
              <a:t>Click to edit Master title style</a:t>
            </a:r>
            <a:endParaRPr lang="en-US" dirty="0"/>
          </a:p>
        </p:txBody>
      </p:sp>
      <p:sp>
        <p:nvSpPr>
          <p:cNvPr id="4" name="Date Placeholder 3"/>
          <p:cNvSpPr>
            <a:spLocks noGrp="1"/>
          </p:cNvSpPr>
          <p:nvPr>
            <p:ph type="dt" sz="half" idx="10"/>
          </p:nvPr>
        </p:nvSpPr>
        <p:spPr/>
        <p:txBody>
          <a:bodyPr/>
          <a:lstStyle/>
          <a:p>
            <a:fld id="{1AEA1E26-7B83-7E4C-80F9-AD0FFE3BE94C}" type="datetimeFigureOut">
              <a:rPr lang="en-US" smtClean="0"/>
              <a:t>17-06-19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2DF5AD6-C691-7042-9609-A94E33CAB59E}" type="slidenum">
              <a:rPr lang="en-US" smtClean="0"/>
              <a:t>‹#›</a:t>
            </a:fld>
            <a:endParaRPr lang="en-US" dirty="0"/>
          </a:p>
        </p:txBody>
      </p:sp>
      <p:sp>
        <p:nvSpPr>
          <p:cNvPr id="8" name="Content Placeholder 7"/>
          <p:cNvSpPr>
            <a:spLocks noGrp="1"/>
          </p:cNvSpPr>
          <p:nvPr>
            <p:ph sz="quarter" idx="13"/>
          </p:nvPr>
        </p:nvSpPr>
        <p:spPr>
          <a:xfrm>
            <a:off x="609600" y="1600200"/>
            <a:ext cx="7924800" cy="4114800"/>
          </a:xfrm>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4962525"/>
            <a:ext cx="7885113" cy="1362075"/>
          </a:xfrm>
        </p:spPr>
        <p:txBody>
          <a:bodyPr anchor="t"/>
          <a:lstStyle>
            <a:lvl1pPr algn="l">
              <a:defRPr sz="3200" b="0" i="0" cap="all" baseline="0"/>
            </a:lvl1pPr>
          </a:lstStyle>
          <a:p>
            <a:r>
              <a:rPr lang="en-CA" smtClean="0"/>
              <a:t>Click to edit Master title style</a:t>
            </a:r>
            <a:endParaRPr lang="en-US" dirty="0"/>
          </a:p>
        </p:txBody>
      </p:sp>
      <p:sp>
        <p:nvSpPr>
          <p:cNvPr id="3" name="Text Placeholder 2"/>
          <p:cNvSpPr>
            <a:spLocks noGrp="1"/>
          </p:cNvSpPr>
          <p:nvPr>
            <p:ph type="body" idx="1"/>
          </p:nvPr>
        </p:nvSpPr>
        <p:spPr>
          <a:xfrm>
            <a:off x="609600" y="3462338"/>
            <a:ext cx="7885113" cy="1500187"/>
          </a:xfrm>
        </p:spPr>
        <p:txBody>
          <a:bodyPr anchor="b">
            <a:normAutofit/>
          </a:bodyPr>
          <a:lstStyle>
            <a:lvl1pPr marL="0" indent="0">
              <a:buNone/>
              <a:defRPr sz="170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fld id="{1AEA1E26-7B83-7E4C-80F9-AD0FFE3BE94C}" type="datetimeFigureOut">
              <a:rPr lang="en-US" smtClean="0"/>
              <a:t>17-06-19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2DF5AD6-C691-7042-9609-A94E33CAB59E}"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609600" y="1600200"/>
            <a:ext cx="3733800" cy="4114800"/>
          </a:xfrm>
        </p:spPr>
        <p:txBody>
          <a:bodyPr/>
          <a:lstStyle>
            <a:lvl5pPr>
              <a:defRPr/>
            </a:lvl5pPr>
            <a:lvl6pPr>
              <a:buClr>
                <a:schemeClr val="tx2"/>
              </a:buClr>
              <a:buFont typeface="Arial" pitchFamily="34" charset="0"/>
              <a:buChar char="•"/>
              <a:defRPr/>
            </a:lvl6pPr>
            <a:lvl7pPr>
              <a:buClr>
                <a:schemeClr val="tx2"/>
              </a:buClr>
              <a:buFont typeface="Arial" pitchFamily="34" charset="0"/>
              <a:buChar char="•"/>
              <a:defRPr/>
            </a:lvl7pPr>
            <a:lvl8pPr>
              <a:buClr>
                <a:schemeClr val="tx2"/>
              </a:buClr>
              <a:buFont typeface="Arial" pitchFamily="34" charset="0"/>
              <a:buChar char="•"/>
              <a:defRPr/>
            </a:lvl8pPr>
            <a:lvl9pPr>
              <a:buClr>
                <a:schemeClr val="tx2"/>
              </a:buClr>
              <a:buFont typeface="Arial" pitchFamily="34" charset="0"/>
              <a:buChar char="•"/>
              <a:defRPr/>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smtClean="0"/>
          </a:p>
        </p:txBody>
      </p:sp>
      <p:sp>
        <p:nvSpPr>
          <p:cNvPr id="13" name="Content Placeholder 12"/>
          <p:cNvSpPr>
            <a:spLocks noGrp="1"/>
          </p:cNvSpPr>
          <p:nvPr>
            <p:ph sz="quarter" idx="14"/>
          </p:nvPr>
        </p:nvSpPr>
        <p:spPr>
          <a:xfrm>
            <a:off x="4800600" y="1600200"/>
            <a:ext cx="3733800" cy="41148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smtClean="0"/>
          </a:p>
        </p:txBody>
      </p:sp>
      <p:sp>
        <p:nvSpPr>
          <p:cNvPr id="2" name="Title 1"/>
          <p:cNvSpPr>
            <a:spLocks noGrp="1"/>
          </p:cNvSpPr>
          <p:nvPr>
            <p:ph type="title"/>
          </p:nvPr>
        </p:nvSpPr>
        <p:spPr>
          <a:xfrm>
            <a:off x="609600" y="274638"/>
            <a:ext cx="7924800" cy="1143000"/>
          </a:xfrm>
        </p:spPr>
        <p:txBody>
          <a:bodyPr/>
          <a:lstStyle/>
          <a:p>
            <a:r>
              <a:rPr lang="en-CA" smtClean="0"/>
              <a:t>Click to edit Master title style</a:t>
            </a:r>
            <a:endParaRPr lang="en-US" dirty="0"/>
          </a:p>
        </p:txBody>
      </p:sp>
      <p:sp>
        <p:nvSpPr>
          <p:cNvPr id="5" name="Date Placeholder 4"/>
          <p:cNvSpPr>
            <a:spLocks noGrp="1"/>
          </p:cNvSpPr>
          <p:nvPr>
            <p:ph type="dt" sz="half" idx="10"/>
          </p:nvPr>
        </p:nvSpPr>
        <p:spPr/>
        <p:txBody>
          <a:bodyPr/>
          <a:lstStyle/>
          <a:p>
            <a:fld id="{1AEA1E26-7B83-7E4C-80F9-AD0FFE3BE94C}" type="datetimeFigureOut">
              <a:rPr lang="en-US" smtClean="0"/>
              <a:t>17-06-19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2DF5AD6-C691-7042-9609-A94E33CAB59E}"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4800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smtClean="0"/>
          </a:p>
        </p:txBody>
      </p:sp>
      <p:sp>
        <p:nvSpPr>
          <p:cNvPr id="11" name="Content Placeholder 10"/>
          <p:cNvSpPr>
            <a:spLocks noGrp="1"/>
          </p:cNvSpPr>
          <p:nvPr>
            <p:ph sz="quarter" idx="13"/>
          </p:nvPr>
        </p:nvSpPr>
        <p:spPr>
          <a:xfrm>
            <a:off x="609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smtClean="0"/>
          </a:p>
        </p:txBody>
      </p:sp>
      <p:sp>
        <p:nvSpPr>
          <p:cNvPr id="2" name="Title 1"/>
          <p:cNvSpPr>
            <a:spLocks noGrp="1"/>
          </p:cNvSpPr>
          <p:nvPr>
            <p:ph type="title"/>
          </p:nvPr>
        </p:nvSpPr>
        <p:spPr>
          <a:xfrm>
            <a:off x="609600" y="274638"/>
            <a:ext cx="7924800" cy="1143000"/>
          </a:xfrm>
        </p:spPr>
        <p:txBody>
          <a:bodyPr/>
          <a:lstStyle>
            <a:lvl1pPr>
              <a:defRPr/>
            </a:lvl1pPr>
          </a:lstStyle>
          <a:p>
            <a:r>
              <a:rPr lang="en-CA" smtClean="0"/>
              <a:t>Click to edit Master title style</a:t>
            </a:r>
            <a:endParaRPr lang="en-US" dirty="0"/>
          </a:p>
        </p:txBody>
      </p:sp>
      <p:sp>
        <p:nvSpPr>
          <p:cNvPr id="3" name="Text Placeholder 2"/>
          <p:cNvSpPr>
            <a:spLocks noGrp="1"/>
          </p:cNvSpPr>
          <p:nvPr>
            <p:ph type="body" idx="1"/>
          </p:nvPr>
        </p:nvSpPr>
        <p:spPr>
          <a:xfrm>
            <a:off x="609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5" name="Text Placeholder 4"/>
          <p:cNvSpPr>
            <a:spLocks noGrp="1"/>
          </p:cNvSpPr>
          <p:nvPr>
            <p:ph type="body" sz="quarter" idx="3"/>
          </p:nvPr>
        </p:nvSpPr>
        <p:spPr>
          <a:xfrm>
            <a:off x="4800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7" name="Date Placeholder 6"/>
          <p:cNvSpPr>
            <a:spLocks noGrp="1"/>
          </p:cNvSpPr>
          <p:nvPr>
            <p:ph type="dt" sz="half" idx="10"/>
          </p:nvPr>
        </p:nvSpPr>
        <p:spPr/>
        <p:txBody>
          <a:bodyPr/>
          <a:lstStyle/>
          <a:p>
            <a:fld id="{1AEA1E26-7B83-7E4C-80F9-AD0FFE3BE94C}" type="datetimeFigureOut">
              <a:rPr lang="en-US" smtClean="0"/>
              <a:t>17-06-19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2DF5AD6-C691-7042-9609-A94E33CAB59E}"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en-CA" smtClean="0"/>
              <a:t>Click to edit Master title style</a:t>
            </a:r>
            <a:endParaRPr lang="en-US" dirty="0"/>
          </a:p>
        </p:txBody>
      </p:sp>
      <p:sp>
        <p:nvSpPr>
          <p:cNvPr id="3" name="Date Placeholder 2"/>
          <p:cNvSpPr>
            <a:spLocks noGrp="1"/>
          </p:cNvSpPr>
          <p:nvPr>
            <p:ph type="dt" sz="half" idx="10"/>
          </p:nvPr>
        </p:nvSpPr>
        <p:spPr/>
        <p:txBody>
          <a:bodyPr/>
          <a:lstStyle/>
          <a:p>
            <a:fld id="{1AEA1E26-7B83-7E4C-80F9-AD0FFE3BE94C}" type="datetimeFigureOut">
              <a:rPr lang="en-US" smtClean="0"/>
              <a:t>17-06-19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2DF5AD6-C691-7042-9609-A94E33CAB59E}"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EA1E26-7B83-7E4C-80F9-AD0FFE3BE94C}" type="datetimeFigureOut">
              <a:rPr lang="en-US" smtClean="0"/>
              <a:t>17-06-19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2DF5AD6-C691-7042-9609-A94E33CAB59E}"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3962400" y="1447800"/>
            <a:ext cx="4648200" cy="4267200"/>
          </a:xfrm>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
        <p:nvSpPr>
          <p:cNvPr id="2" name="Title 1"/>
          <p:cNvSpPr>
            <a:spLocks noGrp="1"/>
          </p:cNvSpPr>
          <p:nvPr>
            <p:ph type="title"/>
          </p:nvPr>
        </p:nvSpPr>
        <p:spPr>
          <a:xfrm>
            <a:off x="612648" y="1447800"/>
            <a:ext cx="2971800" cy="1097280"/>
          </a:xfrm>
        </p:spPr>
        <p:txBody>
          <a:bodyPr anchor="b"/>
          <a:lstStyle>
            <a:lvl1pPr algn="l">
              <a:defRPr sz="1800" b="0" i="0" cap="none" baseline="0">
                <a:solidFill>
                  <a:schemeClr val="tx2"/>
                </a:solidFill>
              </a:defRPr>
            </a:lvl1pPr>
          </a:lstStyle>
          <a:p>
            <a:r>
              <a:rPr lang="en-CA" smtClean="0"/>
              <a:t>Click to edit Master title style</a:t>
            </a:r>
            <a:endParaRPr lang="en-US" dirty="0"/>
          </a:p>
        </p:txBody>
      </p:sp>
      <p:sp>
        <p:nvSpPr>
          <p:cNvPr id="4" name="Text Placeholder 3"/>
          <p:cNvSpPr>
            <a:spLocks noGrp="1"/>
          </p:cNvSpPr>
          <p:nvPr>
            <p:ph type="body" sz="half" idx="2"/>
          </p:nvPr>
        </p:nvSpPr>
        <p:spPr>
          <a:xfrm>
            <a:off x="612648" y="2547891"/>
            <a:ext cx="2971800" cy="3167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1AEA1E26-7B83-7E4C-80F9-AD0FFE3BE94C}" type="datetimeFigureOut">
              <a:rPr lang="en-US" smtClean="0"/>
              <a:t>17-06-19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2DF5AD6-C691-7042-9609-A94E33CAB59E}"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11" name="Picture 10" descr="horizon.png"/>
          <p:cNvPicPr>
            <a:picLocks noChangeAspect="1"/>
          </p:cNvPicPr>
          <p:nvPr/>
        </p:nvPicPr>
        <p:blipFill>
          <a:blip r:embed="rId2" cstate="print"/>
          <a:stretch>
            <a:fillRect/>
          </a:stretch>
        </p:blipFill>
        <p:spPr>
          <a:xfrm>
            <a:off x="0" y="0"/>
            <a:ext cx="9144000" cy="6858000"/>
          </a:xfrm>
          <a:prstGeom prst="rect">
            <a:avLst/>
          </a:prstGeom>
        </p:spPr>
      </p:pic>
      <p:sp>
        <p:nvSpPr>
          <p:cNvPr id="2" name="Title 1"/>
          <p:cNvSpPr>
            <a:spLocks noGrp="1"/>
          </p:cNvSpPr>
          <p:nvPr>
            <p:ph type="title"/>
          </p:nvPr>
        </p:nvSpPr>
        <p:spPr>
          <a:xfrm>
            <a:off x="609600" y="1447800"/>
            <a:ext cx="2971800" cy="1097280"/>
          </a:xfrm>
        </p:spPr>
        <p:txBody>
          <a:bodyPr anchor="b"/>
          <a:lstStyle>
            <a:lvl1pPr algn="l">
              <a:defRPr sz="1800" b="0" i="0" cap="none" baseline="0">
                <a:solidFill>
                  <a:schemeClr val="tx2"/>
                </a:solidFill>
              </a:defRPr>
            </a:lvl1pPr>
          </a:lstStyle>
          <a:p>
            <a:r>
              <a:rPr lang="en-CA" smtClean="0"/>
              <a:t>Click to edit Master title style</a:t>
            </a:r>
            <a:endParaRPr lang="en-US" dirty="0"/>
          </a:p>
        </p:txBody>
      </p:sp>
      <p:sp>
        <p:nvSpPr>
          <p:cNvPr id="3" name="Picture Placeholder 2"/>
          <p:cNvSpPr>
            <a:spLocks noGrp="1"/>
          </p:cNvSpPr>
          <p:nvPr>
            <p:ph type="pic" idx="1"/>
          </p:nvPr>
        </p:nvSpPr>
        <p:spPr>
          <a:xfrm>
            <a:off x="4657344" y="1447800"/>
            <a:ext cx="3419856" cy="3474720"/>
          </a:xfrm>
          <a:custGeom>
            <a:avLst/>
            <a:gdLst>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74450 w 3419856"/>
              <a:gd name="connsiteY9" fmla="*/ 3429000 h 3429000"/>
              <a:gd name="connsiteX10" fmla="*/ 21806 w 3419856"/>
              <a:gd name="connsiteY10" fmla="*/ 3407194 h 3429000"/>
              <a:gd name="connsiteX11" fmla="*/ 0 w 3419856"/>
              <a:gd name="connsiteY11" fmla="*/ 3354550 h 3429000"/>
              <a:gd name="connsiteX12" fmla="*/ 0 w 3419856"/>
              <a:gd name="connsiteY12" fmla="*/ 74450 h 3429000"/>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21806 w 3419856"/>
              <a:gd name="connsiteY9" fmla="*/ 3407194 h 3429000"/>
              <a:gd name="connsiteX10" fmla="*/ 0 w 3419856"/>
              <a:gd name="connsiteY10" fmla="*/ 3354550 h 3429000"/>
              <a:gd name="connsiteX11" fmla="*/ 0 w 3419856"/>
              <a:gd name="connsiteY11" fmla="*/ 74450 h 3429000"/>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8026"/>
              <a:gd name="connsiteY0" fmla="*/ 74450 h 3910007"/>
              <a:gd name="connsiteX1" fmla="*/ 21806 w 3968026"/>
              <a:gd name="connsiteY1" fmla="*/ 21806 h 3910007"/>
              <a:gd name="connsiteX2" fmla="*/ 74450 w 3968026"/>
              <a:gd name="connsiteY2" fmla="*/ 0 h 3910007"/>
              <a:gd name="connsiteX3" fmla="*/ 3345406 w 3968026"/>
              <a:gd name="connsiteY3" fmla="*/ 0 h 3910007"/>
              <a:gd name="connsiteX4" fmla="*/ 3398050 w 3968026"/>
              <a:gd name="connsiteY4" fmla="*/ 21806 h 3910007"/>
              <a:gd name="connsiteX5" fmla="*/ 3419856 w 3968026"/>
              <a:gd name="connsiteY5" fmla="*/ 74450 h 3910007"/>
              <a:gd name="connsiteX6" fmla="*/ 3419856 w 3968026"/>
              <a:gd name="connsiteY6" fmla="*/ 3354550 h 3910007"/>
              <a:gd name="connsiteX7" fmla="*/ 3398050 w 3968026"/>
              <a:gd name="connsiteY7" fmla="*/ 3407194 h 3910007"/>
              <a:gd name="connsiteX8" fmla="*/ 0 w 3968026"/>
              <a:gd name="connsiteY8" fmla="*/ 3354550 h 3910007"/>
              <a:gd name="connsiteX9" fmla="*/ 0 w 3968026"/>
              <a:gd name="connsiteY9" fmla="*/ 74450 h 3910007"/>
              <a:gd name="connsiteX0" fmla="*/ 0 w 3419856"/>
              <a:gd name="connsiteY0" fmla="*/ 74450 h 3901233"/>
              <a:gd name="connsiteX1" fmla="*/ 21806 w 3419856"/>
              <a:gd name="connsiteY1" fmla="*/ 21806 h 3901233"/>
              <a:gd name="connsiteX2" fmla="*/ 74450 w 3419856"/>
              <a:gd name="connsiteY2" fmla="*/ 0 h 3901233"/>
              <a:gd name="connsiteX3" fmla="*/ 3345406 w 3419856"/>
              <a:gd name="connsiteY3" fmla="*/ 0 h 3901233"/>
              <a:gd name="connsiteX4" fmla="*/ 3398050 w 3419856"/>
              <a:gd name="connsiteY4" fmla="*/ 21806 h 3901233"/>
              <a:gd name="connsiteX5" fmla="*/ 3419856 w 3419856"/>
              <a:gd name="connsiteY5" fmla="*/ 74450 h 3901233"/>
              <a:gd name="connsiteX6" fmla="*/ 3419856 w 3419856"/>
              <a:gd name="connsiteY6" fmla="*/ 3354550 h 3901233"/>
              <a:gd name="connsiteX7" fmla="*/ 0 w 3419856"/>
              <a:gd name="connsiteY7" fmla="*/ 3354550 h 3901233"/>
              <a:gd name="connsiteX8" fmla="*/ 0 w 3419856"/>
              <a:gd name="connsiteY8" fmla="*/ 74450 h 3901233"/>
              <a:gd name="connsiteX0" fmla="*/ 0 w 3419856"/>
              <a:gd name="connsiteY0" fmla="*/ 74450 h 3354550"/>
              <a:gd name="connsiteX1" fmla="*/ 21806 w 3419856"/>
              <a:gd name="connsiteY1" fmla="*/ 21806 h 3354550"/>
              <a:gd name="connsiteX2" fmla="*/ 74450 w 3419856"/>
              <a:gd name="connsiteY2" fmla="*/ 0 h 3354550"/>
              <a:gd name="connsiteX3" fmla="*/ 3345406 w 3419856"/>
              <a:gd name="connsiteY3" fmla="*/ 0 h 3354550"/>
              <a:gd name="connsiteX4" fmla="*/ 3398050 w 3419856"/>
              <a:gd name="connsiteY4" fmla="*/ 21806 h 3354550"/>
              <a:gd name="connsiteX5" fmla="*/ 3419856 w 3419856"/>
              <a:gd name="connsiteY5" fmla="*/ 74450 h 3354550"/>
              <a:gd name="connsiteX6" fmla="*/ 3419856 w 3419856"/>
              <a:gd name="connsiteY6" fmla="*/ 3354550 h 3354550"/>
              <a:gd name="connsiteX7" fmla="*/ 0 w 3419856"/>
              <a:gd name="connsiteY7" fmla="*/ 3354550 h 3354550"/>
              <a:gd name="connsiteX8" fmla="*/ 0 w 3419856"/>
              <a:gd name="connsiteY8" fmla="*/ 74450 h 33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856" h="3354550">
                <a:moveTo>
                  <a:pt x="0" y="74450"/>
                </a:moveTo>
                <a:cubicBezTo>
                  <a:pt x="0" y="54705"/>
                  <a:pt x="7844" y="35768"/>
                  <a:pt x="21806" y="21806"/>
                </a:cubicBezTo>
                <a:cubicBezTo>
                  <a:pt x="35768" y="7844"/>
                  <a:pt x="54705" y="0"/>
                  <a:pt x="74450" y="0"/>
                </a:cubicBezTo>
                <a:lnTo>
                  <a:pt x="3345406" y="0"/>
                </a:lnTo>
                <a:cubicBezTo>
                  <a:pt x="3365151" y="0"/>
                  <a:pt x="3384088" y="7844"/>
                  <a:pt x="3398050" y="21806"/>
                </a:cubicBezTo>
                <a:cubicBezTo>
                  <a:pt x="3412012" y="35768"/>
                  <a:pt x="3419856" y="54705"/>
                  <a:pt x="3419856" y="74450"/>
                </a:cubicBezTo>
                <a:lnTo>
                  <a:pt x="3419856" y="3354550"/>
                </a:lnTo>
                <a:lnTo>
                  <a:pt x="0" y="3354550"/>
                </a:lnTo>
                <a:lnTo>
                  <a:pt x="0" y="74450"/>
                </a:lnTo>
                <a:close/>
              </a:path>
            </a:pathLst>
          </a:custGeom>
        </p:spPr>
        <p:txBody>
          <a:bodyPr>
            <a:normAutofit/>
          </a:bodyPr>
          <a:lstStyle>
            <a:lvl1pPr marL="0" indent="0" algn="ctr">
              <a:buNone/>
              <a:defRPr sz="2000" baseline="0">
                <a:solidFill>
                  <a:schemeClr val="tx1">
                    <a:lumMod val="6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CA" dirty="0" smtClean="0"/>
              <a:t>Drag picture to placeholder or click icon to add</a:t>
            </a:r>
            <a:endParaRPr lang="en-US" dirty="0"/>
          </a:p>
        </p:txBody>
      </p:sp>
      <p:sp>
        <p:nvSpPr>
          <p:cNvPr id="4" name="Text Placeholder 3"/>
          <p:cNvSpPr>
            <a:spLocks noGrp="1"/>
          </p:cNvSpPr>
          <p:nvPr>
            <p:ph type="body" sz="half" idx="2"/>
          </p:nvPr>
        </p:nvSpPr>
        <p:spPr>
          <a:xfrm>
            <a:off x="609600" y="2547890"/>
            <a:ext cx="2971800" cy="2405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1AEA1E26-7B83-7E4C-80F9-AD0FFE3BE94C}" type="datetimeFigureOut">
              <a:rPr lang="en-US" smtClean="0"/>
              <a:t>17-06-19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2DF5AD6-C691-7042-9609-A94E33CAB59E}"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13" cstate="print"/>
          <a:stretch>
            <a:fillRect/>
          </a:stretch>
        </p:blipFill>
        <p:spPr>
          <a:xfrm>
            <a:off x="0" y="0"/>
            <a:ext cx="9144000" cy="6858000"/>
          </a:xfrm>
          <a:prstGeom prst="rect">
            <a:avLst/>
          </a:prstGeom>
        </p:spPr>
      </p:pic>
      <p:sp>
        <p:nvSpPr>
          <p:cNvPr id="2" name="Title Placeholder 1"/>
          <p:cNvSpPr>
            <a:spLocks noGrp="1"/>
          </p:cNvSpPr>
          <p:nvPr>
            <p:ph type="title"/>
          </p:nvPr>
        </p:nvSpPr>
        <p:spPr>
          <a:xfrm>
            <a:off x="609600" y="274638"/>
            <a:ext cx="7924800" cy="1143000"/>
          </a:xfrm>
          <a:prstGeom prst="rect">
            <a:avLst/>
          </a:prstGeom>
        </p:spPr>
        <p:txBody>
          <a:bodyPr vert="horz" lIns="91440" tIns="45720" rIns="91440" bIns="45720" rtlCol="0" anchor="b" anchorCtr="0">
            <a:noAutofit/>
          </a:bodyPr>
          <a:lstStyle/>
          <a:p>
            <a:r>
              <a:rPr lang="en-CA" smtClean="0"/>
              <a:t>Click to edit Master title style</a:t>
            </a:r>
            <a:endParaRPr lang="en-US" dirty="0"/>
          </a:p>
        </p:txBody>
      </p:sp>
      <p:sp>
        <p:nvSpPr>
          <p:cNvPr id="3" name="Text Placeholder 2"/>
          <p:cNvSpPr>
            <a:spLocks noGrp="1"/>
          </p:cNvSpPr>
          <p:nvPr>
            <p:ph type="body" idx="1"/>
          </p:nvPr>
        </p:nvSpPr>
        <p:spPr>
          <a:xfrm>
            <a:off x="609600" y="1600200"/>
            <a:ext cx="7924800" cy="4525963"/>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smtClean="0"/>
          </a:p>
        </p:txBody>
      </p:sp>
      <p:sp>
        <p:nvSpPr>
          <p:cNvPr id="4" name="Date Placeholder 3"/>
          <p:cNvSpPr>
            <a:spLocks noGrp="1"/>
          </p:cNvSpPr>
          <p:nvPr>
            <p:ph type="dt" sz="half" idx="2"/>
          </p:nvPr>
        </p:nvSpPr>
        <p:spPr>
          <a:xfrm>
            <a:off x="5715000" y="6356350"/>
            <a:ext cx="1524000" cy="365125"/>
          </a:xfrm>
          <a:prstGeom prst="rect">
            <a:avLst/>
          </a:prstGeom>
        </p:spPr>
        <p:txBody>
          <a:bodyPr vert="horz" lIns="91440" tIns="45720" rIns="91440" bIns="45720" rtlCol="0" anchor="ctr"/>
          <a:lstStyle>
            <a:lvl1pPr algn="r">
              <a:defRPr sz="1000" strike="noStrike" spc="60" baseline="0">
                <a:solidFill>
                  <a:schemeClr val="tx1"/>
                </a:solidFill>
              </a:defRPr>
            </a:lvl1pPr>
          </a:lstStyle>
          <a:p>
            <a:fld id="{1AEA1E26-7B83-7E4C-80F9-AD0FFE3BE94C}" type="datetimeFigureOut">
              <a:rPr lang="en-US" smtClean="0"/>
              <a:t>17-06-19</a:t>
            </a:fld>
            <a:endParaRPr lang="en-US" dirty="0"/>
          </a:p>
        </p:txBody>
      </p:sp>
      <p:sp>
        <p:nvSpPr>
          <p:cNvPr id="5" name="Footer Placeholder 4"/>
          <p:cNvSpPr>
            <a:spLocks noGrp="1"/>
          </p:cNvSpPr>
          <p:nvPr>
            <p:ph type="ftr" sz="quarter" idx="3"/>
          </p:nvPr>
        </p:nvSpPr>
        <p:spPr>
          <a:xfrm>
            <a:off x="609600" y="6356350"/>
            <a:ext cx="2895600" cy="365125"/>
          </a:xfrm>
          <a:prstGeom prst="rect">
            <a:avLst/>
          </a:prstGeom>
        </p:spPr>
        <p:txBody>
          <a:bodyPr vert="horz" lIns="91440" tIns="45720" rIns="91440" bIns="45720" rtlCol="0" anchor="ctr"/>
          <a:lstStyle>
            <a:lvl1pPr algn="l">
              <a:defRPr sz="1000" cap="all" spc="60" baseline="0">
                <a:solidFill>
                  <a:schemeClr val="tx1"/>
                </a:solidFill>
              </a:defRPr>
            </a:lvl1pPr>
          </a:lstStyle>
          <a:p>
            <a:endParaRPr lang="en-US" dirty="0"/>
          </a:p>
        </p:txBody>
      </p:sp>
      <p:sp>
        <p:nvSpPr>
          <p:cNvPr id="6" name="Slide Number Placeholder 5"/>
          <p:cNvSpPr>
            <a:spLocks noGrp="1"/>
          </p:cNvSpPr>
          <p:nvPr>
            <p:ph type="sldNum" sz="quarter" idx="4"/>
          </p:nvPr>
        </p:nvSpPr>
        <p:spPr>
          <a:xfrm>
            <a:off x="7543800" y="6356350"/>
            <a:ext cx="990600" cy="365125"/>
          </a:xfrm>
          <a:prstGeom prst="rect">
            <a:avLst/>
          </a:prstGeom>
        </p:spPr>
        <p:txBody>
          <a:bodyPr vert="horz" lIns="91440" tIns="45720" rIns="91440" bIns="45720" rtlCol="0" anchor="ctr"/>
          <a:lstStyle>
            <a:lvl1pPr algn="r">
              <a:defRPr sz="1100" baseline="0">
                <a:solidFill>
                  <a:schemeClr val="tx1"/>
                </a:solidFill>
              </a:defRPr>
            </a:lvl1pPr>
          </a:lstStyle>
          <a:p>
            <a:fld id="{B2DF5AD6-C691-7042-9609-A94E33CAB59E}" type="slidenum">
              <a:rPr lang="en-US" smtClean="0"/>
              <a:t>‹#›</a:t>
            </a:fld>
            <a:endParaRPr lang="en-US" dirty="0"/>
          </a:p>
        </p:txBody>
      </p:sp>
    </p:spTree>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oppelgangerdefinition.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youtube.com/watch?v=OmucitZ0WSg"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jpg"/><Relationship Id="rId3" Type="http://schemas.openxmlformats.org/officeDocument/2006/relationships/image" Target="../media/image21.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2.jpg"/><Relationship Id="rId3" Type="http://schemas.openxmlformats.org/officeDocument/2006/relationships/hyperlink" Target="http://comicsalliance.com/batman-killing-joke-ending-grant-morrison-alan-moore-brian-bolland-dc/"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endParaRPr lang="en-US" dirty="0"/>
          </a:p>
        </p:txBody>
      </p:sp>
      <p:sp>
        <p:nvSpPr>
          <p:cNvPr id="4" name="Title 3"/>
          <p:cNvSpPr>
            <a:spLocks noGrp="1"/>
          </p:cNvSpPr>
          <p:nvPr>
            <p:ph type="ctrTitle"/>
          </p:nvPr>
        </p:nvSpPr>
        <p:spPr>
          <a:xfrm>
            <a:off x="513345" y="580249"/>
            <a:ext cx="7772400" cy="1470025"/>
          </a:xfrm>
          <a:solidFill>
            <a:srgbClr val="218044"/>
          </a:solidFill>
        </p:spPr>
        <p:txBody>
          <a:bodyPr/>
          <a:lstStyle/>
          <a:p>
            <a:r>
              <a:rPr lang="en-US" dirty="0" smtClean="0"/>
              <a:t>Supervillains</a:t>
            </a:r>
            <a:endParaRPr lang="en-US" dirty="0"/>
          </a:p>
        </p:txBody>
      </p:sp>
      <p:pic>
        <p:nvPicPr>
          <p:cNvPr id="7" name="Picture 6" descr="supervillai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2955118"/>
            <a:ext cx="6400800" cy="2683682"/>
          </a:xfrm>
          <a:prstGeom prst="rect">
            <a:avLst/>
          </a:prstGeom>
        </p:spPr>
      </p:pic>
    </p:spTree>
    <p:extLst>
      <p:ext uri="{BB962C8B-B14F-4D97-AF65-F5344CB8AC3E}">
        <p14:creationId xmlns:p14="http://schemas.microsoft.com/office/powerpoint/2010/main" val="2838099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
            <a:ext cx="7924800" cy="1279654"/>
          </a:xfrm>
          <a:solidFill>
            <a:srgbClr val="008000"/>
          </a:solidFill>
        </p:spPr>
        <p:txBody>
          <a:bodyPr/>
          <a:lstStyle/>
          <a:p>
            <a:r>
              <a:rPr lang="en-US" dirty="0" smtClean="0"/>
              <a:t>5. </a:t>
            </a:r>
            <a:r>
              <a:rPr lang="en-US" sz="3200" b="1" dirty="0"/>
              <a:t>Inverted-Superhero supervillain</a:t>
            </a:r>
            <a:br>
              <a:rPr lang="en-US" sz="3200" b="1" dirty="0"/>
            </a:br>
            <a:endParaRPr lang="en-US" dirty="0"/>
          </a:p>
        </p:txBody>
      </p:sp>
      <p:sp>
        <p:nvSpPr>
          <p:cNvPr id="3" name="Content Placeholder 2"/>
          <p:cNvSpPr>
            <a:spLocks noGrp="1"/>
          </p:cNvSpPr>
          <p:nvPr>
            <p:ph sz="quarter" idx="13"/>
          </p:nvPr>
        </p:nvSpPr>
        <p:spPr>
          <a:xfrm>
            <a:off x="609600" y="1279655"/>
            <a:ext cx="7924800" cy="5227507"/>
          </a:xfrm>
        </p:spPr>
        <p:txBody>
          <a:bodyPr>
            <a:normAutofit/>
          </a:bodyPr>
          <a:lstStyle/>
          <a:p>
            <a:r>
              <a:rPr lang="en-US" sz="2400" dirty="0" smtClean="0"/>
              <a:t>Limited </a:t>
            </a:r>
            <a:r>
              <a:rPr lang="en-US" sz="2400" dirty="0"/>
              <a:t>to superhero genre (this claim is questionable</a:t>
            </a:r>
            <a:r>
              <a:rPr lang="en-US" sz="2400" dirty="0" smtClean="0"/>
              <a:t>) </a:t>
            </a:r>
            <a:endParaRPr lang="en-US" sz="2400" dirty="0"/>
          </a:p>
          <a:p>
            <a:r>
              <a:rPr lang="en-US" sz="2400" dirty="0"/>
              <a:t>Identified by antisocial and selfish mission; identity expressed through superpowers, code </a:t>
            </a:r>
            <a:r>
              <a:rPr lang="en-US" sz="2400" dirty="0" smtClean="0"/>
              <a:t>name, </a:t>
            </a:r>
            <a:r>
              <a:rPr lang="en-US" sz="2400" dirty="0"/>
              <a:t>and costume </a:t>
            </a:r>
            <a:endParaRPr lang="en-US" sz="2400" dirty="0" smtClean="0"/>
          </a:p>
          <a:p>
            <a:r>
              <a:rPr lang="en-US" sz="2400" dirty="0" err="1" smtClean="0"/>
              <a:t>Catwoman</a:t>
            </a:r>
            <a:r>
              <a:rPr lang="en-US" sz="2400" dirty="0" smtClean="0"/>
              <a:t> </a:t>
            </a:r>
            <a:r>
              <a:rPr lang="en-US" sz="2400" dirty="0"/>
              <a:t>and </a:t>
            </a:r>
            <a:r>
              <a:rPr lang="en-US" sz="2400" dirty="0" smtClean="0"/>
              <a:t>Joker two of the earliest and most important ones b/c they are a direct response to the superhero by the creators who wanted to expand the genre</a:t>
            </a:r>
            <a:endParaRPr lang="en-US" sz="2400" dirty="0"/>
          </a:p>
          <a:p>
            <a:r>
              <a:rPr lang="en-US" sz="2400" dirty="0"/>
              <a:t>Mission comes from a personal defect in the character before he/she gains power (a character flaw—power just magnifies that flaw)</a:t>
            </a:r>
          </a:p>
          <a:p>
            <a:r>
              <a:rPr lang="en-US" sz="2400" dirty="0"/>
              <a:t>This defect is what prevents transformation into hero—instead they seek revenge for the wrongs done to them</a:t>
            </a:r>
          </a:p>
          <a:p>
            <a:endParaRPr lang="en-US" dirty="0"/>
          </a:p>
        </p:txBody>
      </p:sp>
    </p:spTree>
    <p:extLst>
      <p:ext uri="{BB962C8B-B14F-4D97-AF65-F5344CB8AC3E}">
        <p14:creationId xmlns:p14="http://schemas.microsoft.com/office/powerpoint/2010/main" val="1875051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8000"/>
          </a:solidFill>
        </p:spPr>
        <p:txBody>
          <a:bodyPr/>
          <a:lstStyle/>
          <a:p>
            <a:r>
              <a:rPr lang="en-US" dirty="0" smtClean="0"/>
              <a:t>Inverted-superhero supervillain cont..</a:t>
            </a:r>
            <a:endParaRPr lang="en-US" dirty="0"/>
          </a:p>
        </p:txBody>
      </p:sp>
      <p:sp>
        <p:nvSpPr>
          <p:cNvPr id="3" name="Content Placeholder 2"/>
          <p:cNvSpPr>
            <a:spLocks noGrp="1"/>
          </p:cNvSpPr>
          <p:nvPr>
            <p:ph sz="quarter" idx="13"/>
          </p:nvPr>
        </p:nvSpPr>
        <p:spPr/>
        <p:txBody>
          <a:bodyPr/>
          <a:lstStyle/>
          <a:p>
            <a:r>
              <a:rPr lang="en-US" sz="2400" dirty="0" smtClean="0"/>
              <a:t>*</a:t>
            </a:r>
            <a:r>
              <a:rPr lang="en-US" sz="2400" dirty="0"/>
              <a:t>******What makes this villain different than others is that they can become superheroes </a:t>
            </a:r>
          </a:p>
          <a:p>
            <a:r>
              <a:rPr lang="en-US" sz="2400" dirty="0"/>
              <a:t>(“</a:t>
            </a:r>
            <a:r>
              <a:rPr lang="en-US" sz="2400" dirty="0" err="1"/>
              <a:t>Catwoman</a:t>
            </a:r>
            <a:r>
              <a:rPr lang="en-US" sz="2400" dirty="0"/>
              <a:t> is Back” in </a:t>
            </a:r>
            <a:r>
              <a:rPr lang="en-US" sz="2400" i="1" dirty="0"/>
              <a:t>The Greatest </a:t>
            </a:r>
            <a:r>
              <a:rPr lang="en-US" sz="2400" dirty="0"/>
              <a:t>Stories joins Batman and Robin); they can be reformed</a:t>
            </a:r>
            <a:r>
              <a:rPr lang="en-US" sz="2400" dirty="0" smtClean="0"/>
              <a:t>)</a:t>
            </a:r>
          </a:p>
          <a:p>
            <a:r>
              <a:rPr lang="en-US" sz="2400" dirty="0" smtClean="0"/>
              <a:t>Marvel’s supervillains who join the good guys: Hawkeye, the Black Widow, Quicksilver, the Scarlet Witch, and even Sandman</a:t>
            </a:r>
          </a:p>
          <a:p>
            <a:endParaRPr lang="en-US" sz="1800" dirty="0"/>
          </a:p>
          <a:p>
            <a:endParaRPr lang="en-US" dirty="0"/>
          </a:p>
        </p:txBody>
      </p:sp>
    </p:spTree>
    <p:extLst>
      <p:ext uri="{BB962C8B-B14F-4D97-AF65-F5344CB8AC3E}">
        <p14:creationId xmlns:p14="http://schemas.microsoft.com/office/powerpoint/2010/main" val="3775906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fontScale="77500" lnSpcReduction="20000"/>
          </a:bodyPr>
          <a:lstStyle/>
          <a:p>
            <a:pPr>
              <a:buFont typeface="+mj-lt"/>
              <a:buAutoNum type="arabicPeriod"/>
            </a:pPr>
            <a:r>
              <a:rPr lang="en-US" sz="2400" dirty="0" smtClean="0"/>
              <a:t>The alien (can be any of the 5 main types)</a:t>
            </a:r>
          </a:p>
          <a:p>
            <a:pPr>
              <a:buFont typeface="+mj-lt"/>
              <a:buAutoNum type="arabicPeriod"/>
            </a:pPr>
            <a:r>
              <a:rPr lang="en-US" sz="2400" dirty="0" smtClean="0"/>
              <a:t>The evil god (unlimited supernatural power but act in evil); Loki is both an evil god and inverted-superhero supervillain</a:t>
            </a:r>
          </a:p>
          <a:p>
            <a:pPr>
              <a:buFont typeface="+mj-lt"/>
              <a:buAutoNum type="arabicPeriod"/>
            </a:pPr>
            <a:r>
              <a:rPr lang="en-US" sz="2400" dirty="0" smtClean="0"/>
              <a:t>The femme fatale-sexual allure: Black Widow and </a:t>
            </a:r>
            <a:r>
              <a:rPr lang="en-US" sz="2400" dirty="0"/>
              <a:t>inverted-superhero </a:t>
            </a:r>
            <a:r>
              <a:rPr lang="en-US" sz="2400" dirty="0" smtClean="0"/>
              <a:t>supervillain until she became a superhero</a:t>
            </a:r>
          </a:p>
          <a:p>
            <a:pPr>
              <a:buFont typeface="+mj-lt"/>
              <a:buAutoNum type="arabicPeriod"/>
            </a:pPr>
            <a:r>
              <a:rPr lang="en-US" sz="2400" dirty="0" smtClean="0"/>
              <a:t>The super-henchman—underlings with superior abilities (Fat Bastard in Austin Power-serves under Dr. Evil; The Absorbing Man)</a:t>
            </a:r>
          </a:p>
          <a:p>
            <a:pPr>
              <a:buFont typeface="+mj-lt"/>
              <a:buAutoNum type="arabicPeriod"/>
            </a:pPr>
            <a:endParaRPr lang="en-US" sz="2400" dirty="0"/>
          </a:p>
        </p:txBody>
      </p:sp>
      <p:pic>
        <p:nvPicPr>
          <p:cNvPr id="5" name="Content Placeholder 4" descr="absorbing man.jpg"/>
          <p:cNvPicPr>
            <a:picLocks noGrp="1" noChangeAspect="1"/>
          </p:cNvPicPr>
          <p:nvPr>
            <p:ph sz="quarter" idx="14"/>
          </p:nvPr>
        </p:nvPicPr>
        <p:blipFill>
          <a:blip r:embed="rId2">
            <a:extLst>
              <a:ext uri="{28A0092B-C50C-407E-A947-70E740481C1C}">
                <a14:useLocalDpi xmlns:a14="http://schemas.microsoft.com/office/drawing/2010/main" val="0"/>
              </a:ext>
            </a:extLst>
          </a:blip>
          <a:srcRect t="-9220" b="-9220"/>
          <a:stretch>
            <a:fillRect/>
          </a:stretch>
        </p:blipFill>
        <p:spPr/>
      </p:pic>
      <p:sp>
        <p:nvSpPr>
          <p:cNvPr id="2" name="Title 1"/>
          <p:cNvSpPr>
            <a:spLocks noGrp="1"/>
          </p:cNvSpPr>
          <p:nvPr>
            <p:ph type="title"/>
          </p:nvPr>
        </p:nvSpPr>
        <p:spPr>
          <a:solidFill>
            <a:srgbClr val="008000"/>
          </a:solidFill>
        </p:spPr>
        <p:txBody>
          <a:bodyPr/>
          <a:lstStyle/>
          <a:p>
            <a:r>
              <a:rPr lang="en-US" dirty="0" smtClean="0"/>
              <a:t>Four sub-types of supervillains</a:t>
            </a:r>
            <a:endParaRPr lang="en-US" dirty="0"/>
          </a:p>
        </p:txBody>
      </p:sp>
    </p:spTree>
    <p:extLst>
      <p:ext uri="{BB962C8B-B14F-4D97-AF65-F5344CB8AC3E}">
        <p14:creationId xmlns:p14="http://schemas.microsoft.com/office/powerpoint/2010/main" val="149152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88158"/>
            <a:ext cx="7924800" cy="1417638"/>
          </a:xfrm>
          <a:solidFill>
            <a:srgbClr val="008000"/>
          </a:solidFill>
        </p:spPr>
        <p:txBody>
          <a:bodyPr/>
          <a:lstStyle/>
          <a:p>
            <a:pPr algn="ctr"/>
            <a:r>
              <a:rPr lang="en-US" u="sng" dirty="0" smtClean="0"/>
              <a:t/>
            </a:r>
            <a:br>
              <a:rPr lang="en-US" u="sng" dirty="0" smtClean="0"/>
            </a:br>
            <a:r>
              <a:rPr lang="en-US" u="sng" dirty="0" smtClean="0"/>
              <a:t/>
            </a:r>
            <a:br>
              <a:rPr lang="en-US" u="sng" dirty="0" smtClean="0"/>
            </a:br>
            <a:r>
              <a:rPr lang="en-US" u="sng" dirty="0"/>
              <a:t/>
            </a:r>
            <a:br>
              <a:rPr lang="en-US" u="sng" dirty="0"/>
            </a:br>
            <a:r>
              <a:rPr lang="en-US" u="sng" dirty="0" smtClean="0"/>
              <a:t/>
            </a:r>
            <a:br>
              <a:rPr lang="en-US" u="sng" dirty="0" smtClean="0"/>
            </a:br>
            <a:r>
              <a:rPr lang="en-US" sz="2800" b="1" u="sng" dirty="0" smtClean="0"/>
              <a:t>Key </a:t>
            </a:r>
            <a:r>
              <a:rPr lang="en-US" sz="2800" b="1" u="sng" dirty="0"/>
              <a:t>Aspects that define a </a:t>
            </a:r>
            <a:r>
              <a:rPr lang="en-US" sz="2800" b="1" u="sng" dirty="0" smtClean="0"/>
              <a:t>supervillain:</a:t>
            </a:r>
            <a:r>
              <a:rPr lang="en-US" sz="2800" b="1" u="sng" dirty="0"/>
              <a:t/>
            </a:r>
            <a:br>
              <a:rPr lang="en-US" sz="2800" b="1" u="sng" dirty="0"/>
            </a:br>
            <a:endParaRPr lang="en-US" sz="2800" b="1" dirty="0"/>
          </a:p>
        </p:txBody>
      </p:sp>
      <p:sp>
        <p:nvSpPr>
          <p:cNvPr id="3" name="Content Placeholder 2"/>
          <p:cNvSpPr>
            <a:spLocks noGrp="1"/>
          </p:cNvSpPr>
          <p:nvPr>
            <p:ph sz="quarter" idx="13"/>
          </p:nvPr>
        </p:nvSpPr>
        <p:spPr>
          <a:xfrm>
            <a:off x="609600" y="940795"/>
            <a:ext cx="7924800" cy="5613407"/>
          </a:xfrm>
        </p:spPr>
        <p:txBody>
          <a:bodyPr>
            <a:normAutofit/>
          </a:bodyPr>
          <a:lstStyle/>
          <a:p>
            <a:pPr marL="0" indent="0">
              <a:buNone/>
            </a:pPr>
            <a:r>
              <a:rPr lang="en-US" sz="4500" dirty="0" smtClean="0"/>
              <a:t>1. </a:t>
            </a:r>
            <a:r>
              <a:rPr lang="en-US" sz="2600" dirty="0" smtClean="0"/>
              <a:t>Mission</a:t>
            </a:r>
          </a:p>
          <a:p>
            <a:r>
              <a:rPr lang="en-US" sz="2600" dirty="0"/>
              <a:t>Motives are purely selfish, anti-social mission</a:t>
            </a:r>
          </a:p>
          <a:p>
            <a:r>
              <a:rPr lang="en-US" sz="2600" dirty="0"/>
              <a:t>Seeks something—wealth, power, fame,--that serve his </a:t>
            </a:r>
            <a:r>
              <a:rPr lang="en-US" sz="2600" dirty="0" smtClean="0"/>
              <a:t>interests</a:t>
            </a:r>
          </a:p>
          <a:p>
            <a:pPr marL="0" indent="0" algn="just">
              <a:buNone/>
            </a:pPr>
            <a:r>
              <a:rPr lang="en-US" sz="2000" dirty="0" smtClean="0"/>
              <a:t>Let me tell you what I’m thinking about, sweetie, I was in the bath one day when I realized why I was destined for greatness. You know how concerned people are about appearances. This is attractive, that is not. Well, that’s all behind me. I now do what other people only dream, I make art until someone dies. See? </a:t>
            </a:r>
            <a:r>
              <a:rPr lang="en-US" sz="2000" dirty="0" err="1" smtClean="0"/>
              <a:t>Hee</a:t>
            </a:r>
            <a:r>
              <a:rPr lang="en-US" sz="2000" dirty="0" smtClean="0"/>
              <a:t>, </a:t>
            </a:r>
            <a:r>
              <a:rPr lang="en-US" sz="2000" dirty="0" err="1" smtClean="0"/>
              <a:t>hee</a:t>
            </a:r>
            <a:r>
              <a:rPr lang="en-US" sz="2000" dirty="0" smtClean="0"/>
              <a:t>, </a:t>
            </a:r>
            <a:r>
              <a:rPr lang="en-US" sz="2000" dirty="0" err="1" smtClean="0"/>
              <a:t>hee</a:t>
            </a:r>
            <a:r>
              <a:rPr lang="en-US" sz="2000" dirty="0" smtClean="0"/>
              <a:t>. I am the world’s first fully functioning homicidal artist. (Joker)</a:t>
            </a:r>
          </a:p>
          <a:p>
            <a:pPr algn="just"/>
            <a:r>
              <a:rPr lang="en-US" sz="2400" dirty="0" smtClean="0"/>
              <a:t>He sees his crimes as art; his destruction to mankind is seen as an act of art</a:t>
            </a:r>
          </a:p>
          <a:p>
            <a:pPr algn="just"/>
            <a:r>
              <a:rPr lang="en-US" sz="2400" dirty="0" smtClean="0"/>
              <a:t>He transforms the unhappy living into the eternally smiling dead</a:t>
            </a:r>
            <a:endParaRPr lang="en-US" sz="2400" dirty="0"/>
          </a:p>
          <a:p>
            <a:pPr marL="0" indent="0">
              <a:buNone/>
            </a:pPr>
            <a:endParaRPr lang="en-US" sz="2400" u="sng" dirty="0" smtClean="0"/>
          </a:p>
          <a:p>
            <a:pPr marL="0" indent="0">
              <a:buNone/>
            </a:pPr>
            <a:endParaRPr lang="en-US" sz="4500" u="sng" dirty="0" smtClean="0"/>
          </a:p>
        </p:txBody>
      </p:sp>
    </p:spTree>
    <p:extLst>
      <p:ext uri="{BB962C8B-B14F-4D97-AF65-F5344CB8AC3E}">
        <p14:creationId xmlns:p14="http://schemas.microsoft.com/office/powerpoint/2010/main" val="2621452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8000"/>
          </a:solidFill>
        </p:spPr>
        <p:txBody>
          <a:bodyPr/>
          <a:lstStyle/>
          <a:p>
            <a:r>
              <a:rPr lang="en-US" dirty="0" smtClean="0"/>
              <a:t>2. Mania</a:t>
            </a:r>
            <a:endParaRPr lang="en-US" dirty="0"/>
          </a:p>
        </p:txBody>
      </p:sp>
      <p:sp>
        <p:nvSpPr>
          <p:cNvPr id="3" name="Content Placeholder 2"/>
          <p:cNvSpPr>
            <a:spLocks noGrp="1"/>
          </p:cNvSpPr>
          <p:nvPr>
            <p:ph sz="quarter" idx="13"/>
          </p:nvPr>
        </p:nvSpPr>
        <p:spPr/>
        <p:txBody>
          <a:bodyPr/>
          <a:lstStyle/>
          <a:p>
            <a:r>
              <a:rPr lang="en-US" sz="2400" dirty="0" smtClean="0"/>
              <a:t>Raises </a:t>
            </a:r>
            <a:r>
              <a:rPr lang="en-US" sz="2400" dirty="0"/>
              <a:t>the supervillain above the common criminal</a:t>
            </a:r>
          </a:p>
          <a:p>
            <a:r>
              <a:rPr lang="en-US" sz="2400" dirty="0"/>
              <a:t>Allows the supervillain to see what he/she is doing as art or as a great accomplishment </a:t>
            </a:r>
          </a:p>
          <a:p>
            <a:r>
              <a:rPr lang="en-US" sz="2400" dirty="0"/>
              <a:t>Grandiose, self-aggrandizement </a:t>
            </a:r>
          </a:p>
          <a:p>
            <a:r>
              <a:rPr lang="en-US" sz="2400" dirty="0"/>
              <a:t>Does not see the inhumanity of what he does</a:t>
            </a:r>
          </a:p>
          <a:p>
            <a:r>
              <a:rPr lang="en-US" sz="2400" dirty="0"/>
              <a:t>Perceives his actions as beneficial to the world; driven by ego</a:t>
            </a:r>
          </a:p>
          <a:p>
            <a:r>
              <a:rPr lang="en-US" sz="2400" dirty="0"/>
              <a:t>Mission to save society from itself is an example</a:t>
            </a:r>
          </a:p>
          <a:p>
            <a:endParaRPr lang="en-US" dirty="0"/>
          </a:p>
        </p:txBody>
      </p:sp>
    </p:spTree>
    <p:extLst>
      <p:ext uri="{BB962C8B-B14F-4D97-AF65-F5344CB8AC3E}">
        <p14:creationId xmlns:p14="http://schemas.microsoft.com/office/powerpoint/2010/main" val="1819981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8000"/>
          </a:solidFill>
        </p:spPr>
        <p:txBody>
          <a:bodyPr/>
          <a:lstStyle/>
          <a:p>
            <a:r>
              <a:rPr lang="en-US" dirty="0" smtClean="0"/>
              <a:t>3. The wound</a:t>
            </a:r>
            <a:endParaRPr lang="en-US" dirty="0"/>
          </a:p>
        </p:txBody>
      </p:sp>
      <p:sp>
        <p:nvSpPr>
          <p:cNvPr id="3" name="Content Placeholder 2"/>
          <p:cNvSpPr>
            <a:spLocks noGrp="1"/>
          </p:cNvSpPr>
          <p:nvPr>
            <p:ph sz="quarter" idx="13"/>
          </p:nvPr>
        </p:nvSpPr>
        <p:spPr>
          <a:xfrm>
            <a:off x="609600" y="1600200"/>
            <a:ext cx="7924800" cy="5003800"/>
          </a:xfrm>
        </p:spPr>
        <p:txBody>
          <a:bodyPr>
            <a:normAutofit lnSpcReduction="10000"/>
          </a:bodyPr>
          <a:lstStyle/>
          <a:p>
            <a:r>
              <a:rPr lang="en-US" sz="2400" dirty="0"/>
              <a:t>Grandiose identification comes from a sense of victimhood</a:t>
            </a:r>
          </a:p>
          <a:p>
            <a:r>
              <a:rPr lang="en-US" sz="2400" dirty="0"/>
              <a:t>Originates from a wound the supervillain never recovers from</a:t>
            </a:r>
          </a:p>
          <a:p>
            <a:r>
              <a:rPr lang="en-US" sz="2400" dirty="0"/>
              <a:t>Creates a superiority complex; as a defense mechanism from sense of inferiority and insecurity from childhood</a:t>
            </a:r>
          </a:p>
          <a:p>
            <a:r>
              <a:rPr lang="en-US" sz="2400" dirty="0" smtClean="0"/>
              <a:t>Supervillains are often </a:t>
            </a:r>
            <a:r>
              <a:rPr lang="en-US" sz="2400" dirty="0"/>
              <a:t>defective physically or </a:t>
            </a:r>
            <a:r>
              <a:rPr lang="en-US" sz="2400" dirty="0" smtClean="0"/>
              <a:t>socially, but superior mentally</a:t>
            </a:r>
          </a:p>
          <a:p>
            <a:r>
              <a:rPr lang="en-US" sz="2400" dirty="0" smtClean="0"/>
              <a:t>Eg. Dr. No blames all on his parents-cannot forgive them</a:t>
            </a:r>
          </a:p>
          <a:p>
            <a:r>
              <a:rPr lang="en-US" sz="2400" dirty="0" err="1" smtClean="0"/>
              <a:t>Luthor’s</a:t>
            </a:r>
            <a:r>
              <a:rPr lang="en-US" sz="2400" dirty="0" smtClean="0"/>
              <a:t> wound: loss of his hair</a:t>
            </a:r>
          </a:p>
          <a:p>
            <a:r>
              <a:rPr lang="en-US" sz="2400" dirty="0" smtClean="0"/>
              <a:t>Joker: this mania (based on his wound) is an understandable reaction to the events of the universe--his way of imposing meaning on </a:t>
            </a:r>
            <a:r>
              <a:rPr lang="en-US" sz="2400" dirty="0"/>
              <a:t>a</a:t>
            </a:r>
            <a:r>
              <a:rPr lang="en-US" sz="2400" dirty="0" smtClean="0"/>
              <a:t> world void of any meaning at all.</a:t>
            </a:r>
          </a:p>
          <a:p>
            <a:endParaRPr lang="en-US" sz="2400" dirty="0"/>
          </a:p>
          <a:p>
            <a:endParaRPr lang="en-US" dirty="0"/>
          </a:p>
        </p:txBody>
      </p:sp>
    </p:spTree>
    <p:extLst>
      <p:ext uri="{BB962C8B-B14F-4D97-AF65-F5344CB8AC3E}">
        <p14:creationId xmlns:p14="http://schemas.microsoft.com/office/powerpoint/2010/main" val="4163533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822956"/>
          </a:xfrm>
          <a:solidFill>
            <a:srgbClr val="008000"/>
          </a:solidFill>
        </p:spPr>
        <p:txBody>
          <a:bodyPr/>
          <a:lstStyle/>
          <a:p>
            <a:r>
              <a:rPr lang="en-US" dirty="0" smtClean="0"/>
              <a:t>4. Power</a:t>
            </a:r>
            <a:endParaRPr lang="en-US" dirty="0"/>
          </a:p>
        </p:txBody>
      </p:sp>
      <p:sp>
        <p:nvSpPr>
          <p:cNvPr id="3" name="Content Placeholder 2"/>
          <p:cNvSpPr>
            <a:spLocks noGrp="1"/>
          </p:cNvSpPr>
          <p:nvPr>
            <p:ph sz="quarter" idx="13"/>
          </p:nvPr>
        </p:nvSpPr>
        <p:spPr>
          <a:xfrm>
            <a:off x="609600" y="987834"/>
            <a:ext cx="7924800" cy="5754527"/>
          </a:xfrm>
        </p:spPr>
        <p:txBody>
          <a:bodyPr/>
          <a:lstStyle/>
          <a:p>
            <a:endParaRPr lang="en-US" dirty="0" smtClean="0"/>
          </a:p>
          <a:p>
            <a:r>
              <a:rPr lang="en-US" sz="2000" dirty="0" smtClean="0"/>
              <a:t>Without power, these individuals are merely villains (strong, resourceful, cunning but villains)</a:t>
            </a:r>
          </a:p>
          <a:p>
            <a:r>
              <a:rPr lang="en-US" sz="2000" dirty="0" smtClean="0"/>
              <a:t>More powerful than ordinary authorities</a:t>
            </a:r>
          </a:p>
          <a:p>
            <a:r>
              <a:rPr lang="en-US" sz="2000" dirty="0" smtClean="0"/>
              <a:t>They have cunning, genius, resources, extra-ordinary abilities that surpass the power of the law</a:t>
            </a:r>
          </a:p>
          <a:p>
            <a:r>
              <a:rPr lang="en-US" sz="2000" dirty="0" smtClean="0"/>
              <a:t>Sources of power:</a:t>
            </a:r>
          </a:p>
          <a:p>
            <a:pPr>
              <a:buFont typeface="+mj-lt"/>
              <a:buAutoNum type="arabicPeriod"/>
            </a:pPr>
            <a:r>
              <a:rPr lang="en-US" sz="2000" dirty="0" smtClean="0"/>
              <a:t>Science &amp; technology: Superiority related to super-science or technology not available to the rest of society</a:t>
            </a:r>
          </a:p>
          <a:p>
            <a:r>
              <a:rPr lang="en-US" sz="2000" dirty="0" smtClean="0"/>
              <a:t>Sometimes mystical or magical powers (looked upon as sorcerer) </a:t>
            </a:r>
          </a:p>
          <a:p>
            <a:r>
              <a:rPr lang="en-US" sz="2000" dirty="0" smtClean="0"/>
              <a:t>2. Wealth</a:t>
            </a:r>
          </a:p>
          <a:p>
            <a:r>
              <a:rPr lang="en-US" sz="2000" dirty="0" smtClean="0"/>
              <a:t>3. Charisma: draws people to serve them</a:t>
            </a:r>
          </a:p>
          <a:p>
            <a:r>
              <a:rPr lang="en-US" sz="2000" dirty="0" smtClean="0"/>
              <a:t>4. extra-ordinary physical, mental, or mystical abilities: that make them more than human (often similar to any of the powers possessed by the superhero)</a:t>
            </a:r>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1590543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8000"/>
          </a:solidFill>
        </p:spPr>
        <p:txBody>
          <a:bodyPr/>
          <a:lstStyle/>
          <a:p>
            <a:r>
              <a:rPr lang="en-US" dirty="0" smtClean="0"/>
              <a:t>5. Identity</a:t>
            </a:r>
            <a:endParaRPr lang="en-US" dirty="0"/>
          </a:p>
        </p:txBody>
      </p:sp>
      <p:sp>
        <p:nvSpPr>
          <p:cNvPr id="3" name="Content Placeholder 2"/>
          <p:cNvSpPr>
            <a:spLocks noGrp="1"/>
          </p:cNvSpPr>
          <p:nvPr>
            <p:ph sz="quarter" idx="13"/>
          </p:nvPr>
        </p:nvSpPr>
        <p:spPr/>
        <p:txBody>
          <a:bodyPr/>
          <a:lstStyle/>
          <a:p>
            <a:r>
              <a:rPr lang="en-US" sz="2000" dirty="0" smtClean="0"/>
              <a:t>Weakest element  of the definition</a:t>
            </a:r>
          </a:p>
          <a:p>
            <a:r>
              <a:rPr lang="en-US" sz="2000" dirty="0" smtClean="0"/>
              <a:t>Wear costumes and have codenames like the superhero</a:t>
            </a:r>
          </a:p>
          <a:p>
            <a:r>
              <a:rPr lang="en-US" sz="2000" dirty="0" smtClean="0"/>
              <a:t>Unlike superheroes, they do not usually have a secret identity</a:t>
            </a:r>
          </a:p>
          <a:p>
            <a:r>
              <a:rPr lang="en-US" sz="2000" dirty="0" smtClean="0"/>
              <a:t>Give up their ordinary lives; cut themselves off from the normal </a:t>
            </a:r>
          </a:p>
          <a:p>
            <a:r>
              <a:rPr lang="en-US" sz="2000" dirty="0" smtClean="0"/>
              <a:t>They abandon the things that tie them to mundane existence</a:t>
            </a:r>
          </a:p>
          <a:p>
            <a:r>
              <a:rPr lang="en-US" sz="2000" dirty="0" smtClean="0"/>
              <a:t>Superhero adopts a secret identity to maintain links to ordinary society he protects; supervillain abandons his ordinary identity to disconnect from society he attacks</a:t>
            </a:r>
          </a:p>
          <a:p>
            <a:r>
              <a:rPr lang="en-US" sz="2000" dirty="0" smtClean="0"/>
              <a:t>Names: a villains name often raises him above ordinary criminals—heightens the sense of power and grandiosity </a:t>
            </a:r>
          </a:p>
          <a:p>
            <a:endParaRPr lang="en-US" dirty="0" smtClean="0"/>
          </a:p>
          <a:p>
            <a:endParaRPr lang="en-US" dirty="0" smtClean="0"/>
          </a:p>
          <a:p>
            <a:endParaRPr lang="en-US" dirty="0"/>
          </a:p>
        </p:txBody>
      </p:sp>
    </p:spTree>
    <p:extLst>
      <p:ext uri="{BB962C8B-B14F-4D97-AF65-F5344CB8AC3E}">
        <p14:creationId xmlns:p14="http://schemas.microsoft.com/office/powerpoint/2010/main" val="3149730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8000"/>
          </a:solidFill>
        </p:spPr>
        <p:txBody>
          <a:bodyPr/>
          <a:lstStyle/>
          <a:p>
            <a:r>
              <a:rPr lang="en-US" dirty="0" smtClean="0"/>
              <a:t>Hero/Villain Relationships</a:t>
            </a:r>
            <a:endParaRPr lang="en-US" dirty="0"/>
          </a:p>
        </p:txBody>
      </p:sp>
      <p:sp>
        <p:nvSpPr>
          <p:cNvPr id="3" name="Content Placeholder 2"/>
          <p:cNvSpPr>
            <a:spLocks noGrp="1"/>
          </p:cNvSpPr>
          <p:nvPr>
            <p:ph sz="quarter" idx="13"/>
          </p:nvPr>
        </p:nvSpPr>
        <p:spPr/>
        <p:txBody>
          <a:bodyPr/>
          <a:lstStyle/>
          <a:p>
            <a:r>
              <a:rPr lang="en-US" sz="2400" dirty="0" smtClean="0"/>
              <a:t>Supervillains get their sense of worth/validation from the quality of hero they oppose </a:t>
            </a:r>
          </a:p>
          <a:p>
            <a:pPr marL="0" indent="0">
              <a:buNone/>
            </a:pPr>
            <a:r>
              <a:rPr lang="en-US" sz="2400" dirty="0" smtClean="0"/>
              <a:t>Relate in 5 key ways:</a:t>
            </a:r>
          </a:p>
          <a:p>
            <a:pPr>
              <a:buFont typeface="+mj-lt"/>
              <a:buAutoNum type="arabicPeriod"/>
            </a:pPr>
            <a:r>
              <a:rPr lang="en-US" sz="2400" dirty="0" smtClean="0"/>
              <a:t>Arch enemy</a:t>
            </a:r>
          </a:p>
          <a:p>
            <a:pPr>
              <a:buFont typeface="+mj-lt"/>
              <a:buAutoNum type="arabicPeriod"/>
            </a:pPr>
            <a:r>
              <a:rPr lang="en-US" sz="2400" dirty="0" err="1" smtClean="0"/>
              <a:t>Dopplegangers</a:t>
            </a:r>
            <a:endParaRPr lang="en-US" sz="2400" dirty="0" smtClean="0"/>
          </a:p>
          <a:p>
            <a:pPr>
              <a:buFont typeface="+mj-lt"/>
              <a:buAutoNum type="arabicPeriod"/>
            </a:pPr>
            <a:r>
              <a:rPr lang="en-US" sz="2400" dirty="0" smtClean="0"/>
              <a:t>Oedipal relations</a:t>
            </a:r>
          </a:p>
          <a:p>
            <a:pPr>
              <a:buFont typeface="+mj-lt"/>
              <a:buAutoNum type="arabicPeriod"/>
            </a:pPr>
            <a:r>
              <a:rPr lang="en-US" sz="2400" dirty="0" smtClean="0"/>
              <a:t>Displacement of hero’s personality</a:t>
            </a:r>
          </a:p>
          <a:p>
            <a:pPr>
              <a:buFont typeface="+mj-lt"/>
              <a:buAutoNum type="arabicPeriod"/>
            </a:pPr>
            <a:r>
              <a:rPr lang="en-US" sz="2400" dirty="0" smtClean="0"/>
              <a:t>Rogues </a:t>
            </a:r>
            <a:r>
              <a:rPr lang="en-US" sz="2400" dirty="0" err="1" smtClean="0"/>
              <a:t>gallaries</a:t>
            </a:r>
            <a:endParaRPr lang="en-US" sz="2400" dirty="0" smtClean="0"/>
          </a:p>
          <a:p>
            <a:pPr>
              <a:buFont typeface="+mj-lt"/>
              <a:buAutoNum type="arabicPeriod"/>
            </a:pPr>
            <a:endParaRPr lang="en-US" dirty="0"/>
          </a:p>
        </p:txBody>
      </p:sp>
    </p:spTree>
    <p:extLst>
      <p:ext uri="{BB962C8B-B14F-4D97-AF65-F5344CB8AC3E}">
        <p14:creationId xmlns:p14="http://schemas.microsoft.com/office/powerpoint/2010/main" val="1375038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3962400" y="2279904"/>
            <a:ext cx="4648200" cy="2602992"/>
          </a:xfrm>
        </p:spPr>
      </p:pic>
      <p:sp>
        <p:nvSpPr>
          <p:cNvPr id="2" name="Title 1"/>
          <p:cNvSpPr>
            <a:spLocks noGrp="1"/>
          </p:cNvSpPr>
          <p:nvPr>
            <p:ph type="title"/>
          </p:nvPr>
        </p:nvSpPr>
        <p:spPr>
          <a:xfrm>
            <a:off x="612648" y="1447800"/>
            <a:ext cx="2971800" cy="473075"/>
          </a:xfrm>
          <a:solidFill>
            <a:srgbClr val="008000"/>
          </a:solidFill>
        </p:spPr>
        <p:txBody>
          <a:bodyPr/>
          <a:lstStyle/>
          <a:p>
            <a:r>
              <a:rPr lang="en-US" sz="2800" dirty="0" smtClean="0">
                <a:solidFill>
                  <a:srgbClr val="FFFFFF"/>
                </a:solidFill>
              </a:rPr>
              <a:t>1. </a:t>
            </a:r>
            <a:r>
              <a:rPr lang="en-US" sz="2800" dirty="0" smtClean="0">
                <a:solidFill>
                  <a:schemeClr val="tx1"/>
                </a:solidFill>
              </a:rPr>
              <a:t>Arch Enemy</a:t>
            </a:r>
            <a:endParaRPr lang="en-US" sz="2800" dirty="0">
              <a:solidFill>
                <a:schemeClr val="tx1"/>
              </a:solidFill>
            </a:endParaRPr>
          </a:p>
        </p:txBody>
      </p:sp>
      <p:sp>
        <p:nvSpPr>
          <p:cNvPr id="4" name="Text Placeholder 3"/>
          <p:cNvSpPr>
            <a:spLocks noGrp="1"/>
          </p:cNvSpPr>
          <p:nvPr>
            <p:ph type="body" sz="half" idx="2"/>
          </p:nvPr>
        </p:nvSpPr>
        <p:spPr>
          <a:xfrm>
            <a:off x="111125" y="2063750"/>
            <a:ext cx="3473323" cy="4460875"/>
          </a:xfrm>
        </p:spPr>
        <p:txBody>
          <a:bodyPr>
            <a:noAutofit/>
          </a:bodyPr>
          <a:lstStyle/>
          <a:p>
            <a:pPr marL="285750" indent="-285750">
              <a:buFont typeface="Arial"/>
              <a:buChar char="•"/>
            </a:pPr>
            <a:r>
              <a:rPr lang="en-US" sz="1800" dirty="0"/>
              <a:t>V</a:t>
            </a:r>
            <a:r>
              <a:rPr lang="en-US" sz="1800" dirty="0" smtClean="0"/>
              <a:t>illain is the hero’s greatest opponent</a:t>
            </a:r>
          </a:p>
          <a:p>
            <a:pPr marL="285750" indent="-285750">
              <a:buFont typeface="Arial"/>
              <a:buChar char="•"/>
            </a:pPr>
            <a:r>
              <a:rPr lang="en-US" sz="1800" dirty="0" smtClean="0"/>
              <a:t>Frequent confrontations </a:t>
            </a:r>
          </a:p>
          <a:p>
            <a:pPr marL="285750" indent="-285750">
              <a:buFont typeface="Arial"/>
              <a:buChar char="•"/>
            </a:pPr>
            <a:r>
              <a:rPr lang="en-US" sz="1800" dirty="0" smtClean="0"/>
              <a:t>This relationship always sheds light on the nature of the hero</a:t>
            </a:r>
          </a:p>
          <a:p>
            <a:pPr marL="285750" indent="-285750">
              <a:buFont typeface="Arial"/>
              <a:buChar char="•"/>
            </a:pPr>
            <a:r>
              <a:rPr lang="en-US" sz="1800" dirty="0" smtClean="0"/>
              <a:t>The hero is what the villain is not—resistance of the defect</a:t>
            </a:r>
          </a:p>
          <a:p>
            <a:pPr marL="285750" indent="-285750">
              <a:buFont typeface="Arial"/>
              <a:buChar char="•"/>
            </a:pPr>
            <a:r>
              <a:rPr lang="en-US" sz="1800" dirty="0" smtClean="0"/>
              <a:t>Different pathways</a:t>
            </a:r>
          </a:p>
          <a:p>
            <a:pPr marL="285750" indent="-285750">
              <a:buFont typeface="Arial"/>
              <a:buChar char="•"/>
            </a:pPr>
            <a:r>
              <a:rPr lang="en-US" sz="1800" dirty="0" smtClean="0"/>
              <a:t>Peaceful integration </a:t>
            </a:r>
            <a:r>
              <a:rPr lang="en-US" sz="1800" dirty="0" err="1" smtClean="0"/>
              <a:t>vs</a:t>
            </a:r>
            <a:r>
              <a:rPr lang="en-US" sz="1800" dirty="0" smtClean="0"/>
              <a:t> violent opposition </a:t>
            </a:r>
          </a:p>
          <a:p>
            <a:pPr marL="285750" indent="-285750">
              <a:buFont typeface="Arial"/>
              <a:buChar char="•"/>
            </a:pPr>
            <a:r>
              <a:rPr lang="en-US" sz="1800" dirty="0" smtClean="0"/>
              <a:t>Similar goals</a:t>
            </a:r>
          </a:p>
          <a:p>
            <a:pPr marL="285750" indent="-285750">
              <a:buFont typeface="Arial"/>
              <a:buChar char="•"/>
            </a:pPr>
            <a:r>
              <a:rPr lang="en-US" sz="1800" dirty="0" smtClean="0"/>
              <a:t>Selfless </a:t>
            </a:r>
            <a:r>
              <a:rPr lang="en-US" sz="1800" dirty="0" err="1" smtClean="0"/>
              <a:t>vs</a:t>
            </a:r>
            <a:r>
              <a:rPr lang="en-US" sz="1800" dirty="0" smtClean="0"/>
              <a:t> selfish</a:t>
            </a:r>
            <a:endParaRPr lang="en-US" sz="1800" dirty="0"/>
          </a:p>
        </p:txBody>
      </p:sp>
    </p:spTree>
    <p:extLst>
      <p:ext uri="{BB962C8B-B14F-4D97-AF65-F5344CB8AC3E}">
        <p14:creationId xmlns:p14="http://schemas.microsoft.com/office/powerpoint/2010/main" val="629789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8000"/>
          </a:solidFill>
        </p:spPr>
        <p:txBody>
          <a:bodyPr/>
          <a:lstStyle/>
          <a:p>
            <a:r>
              <a:rPr lang="en-US" dirty="0" smtClean="0"/>
              <a:t>Definition</a:t>
            </a:r>
            <a:endParaRPr lang="en-US" dirty="0"/>
          </a:p>
        </p:txBody>
      </p:sp>
      <p:sp>
        <p:nvSpPr>
          <p:cNvPr id="3" name="Content Placeholder 2"/>
          <p:cNvSpPr>
            <a:spLocks noGrp="1"/>
          </p:cNvSpPr>
          <p:nvPr>
            <p:ph sz="quarter" idx="13"/>
          </p:nvPr>
        </p:nvSpPr>
        <p:spPr>
          <a:xfrm>
            <a:off x="609600" y="1600200"/>
            <a:ext cx="7924800" cy="4459514"/>
          </a:xfrm>
        </p:spPr>
        <p:txBody>
          <a:bodyPr>
            <a:noAutofit/>
          </a:bodyPr>
          <a:lstStyle/>
          <a:p>
            <a:r>
              <a:rPr lang="en-US" sz="2000" dirty="0" smtClean="0"/>
              <a:t>A villain who is super?</a:t>
            </a:r>
          </a:p>
          <a:p>
            <a:r>
              <a:rPr lang="en-US" sz="2000" dirty="0" smtClean="0"/>
              <a:t>An individual or entity that commits evil acts in an extraordinary way?</a:t>
            </a:r>
          </a:p>
          <a:p>
            <a:r>
              <a:rPr lang="en-US" sz="2000" dirty="0" smtClean="0"/>
              <a:t>A reversal of the definition of the superhero?</a:t>
            </a:r>
          </a:p>
          <a:p>
            <a:r>
              <a:rPr lang="en-US" sz="2000" dirty="0" smtClean="0"/>
              <a:t>***supervillains precede the creation of the superhero genre</a:t>
            </a:r>
          </a:p>
          <a:p>
            <a:r>
              <a:rPr lang="en-US" sz="2000" dirty="0" smtClean="0"/>
              <a:t>The supervillain trope belongs to many genres so it is limiting to use the superhero definition as the basis for defining </a:t>
            </a:r>
          </a:p>
          <a:p>
            <a:r>
              <a:rPr lang="en-US" sz="2000" dirty="0" smtClean="0"/>
              <a:t>Definition can be developed from  three elements (operate differently that with the superhero: Mission; Powers; identity </a:t>
            </a:r>
          </a:p>
        </p:txBody>
      </p:sp>
    </p:spTree>
    <p:extLst>
      <p:ext uri="{BB962C8B-B14F-4D97-AF65-F5344CB8AC3E}">
        <p14:creationId xmlns:p14="http://schemas.microsoft.com/office/powerpoint/2010/main" val="13859161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8000"/>
          </a:solidFill>
        </p:spPr>
        <p:txBody>
          <a:bodyPr/>
          <a:lstStyle/>
          <a:p>
            <a:r>
              <a:rPr lang="en-US" dirty="0" smtClean="0"/>
              <a:t>2. The Doppelganger</a:t>
            </a:r>
            <a:endParaRPr lang="en-US" dirty="0"/>
          </a:p>
        </p:txBody>
      </p:sp>
      <p:sp>
        <p:nvSpPr>
          <p:cNvPr id="3" name="Content Placeholder 2"/>
          <p:cNvSpPr>
            <a:spLocks noGrp="1"/>
          </p:cNvSpPr>
          <p:nvPr>
            <p:ph sz="quarter" idx="13"/>
          </p:nvPr>
        </p:nvSpPr>
        <p:spPr>
          <a:xfrm>
            <a:off x="609600" y="1600199"/>
            <a:ext cx="7924800" cy="5440079"/>
          </a:xfrm>
        </p:spPr>
        <p:txBody>
          <a:bodyPr>
            <a:normAutofit/>
          </a:bodyPr>
          <a:lstStyle/>
          <a:p>
            <a:r>
              <a:rPr lang="en-US" dirty="0"/>
              <a:t>German for the “double-walker”</a:t>
            </a:r>
          </a:p>
          <a:p>
            <a:r>
              <a:rPr lang="en-US" dirty="0">
                <a:hlinkClick r:id="rId2"/>
              </a:rPr>
              <a:t>http://doppelgangerdefinition.com/</a:t>
            </a:r>
            <a:r>
              <a:rPr lang="en-US" dirty="0"/>
              <a:t> </a:t>
            </a:r>
            <a:r>
              <a:rPr lang="en-US" dirty="0" smtClean="0"/>
              <a:t>: Derived </a:t>
            </a:r>
            <a:r>
              <a:rPr lang="en-US" dirty="0"/>
              <a:t>from the German word ‘</a:t>
            </a:r>
            <a:r>
              <a:rPr lang="en-US" dirty="0" err="1"/>
              <a:t>doppel</a:t>
            </a:r>
            <a:r>
              <a:rPr lang="en-US" dirty="0"/>
              <a:t>' meaning ‘double' and ‘ganger' meaning ‘walker'. Doppelganger is, therefore, an apparition of oneself or someone whom we are </a:t>
            </a:r>
            <a:r>
              <a:rPr lang="en-US" dirty="0" err="1"/>
              <a:t>aquainted</a:t>
            </a:r>
            <a:r>
              <a:rPr lang="en-US" dirty="0"/>
              <a:t> with and even someone whom we have never met before. . . . [T]he word is used as a synonym for ‘alter ego', ‘evil twin', ‘clone', ‘duplicate' ‘mirror image' and such other words.(not all are evil though)</a:t>
            </a:r>
          </a:p>
          <a:p>
            <a:r>
              <a:rPr lang="en-US" dirty="0"/>
              <a:t>Famous </a:t>
            </a:r>
            <a:r>
              <a:rPr lang="en-US" dirty="0" err="1" smtClean="0"/>
              <a:t>Dopperlgengers</a:t>
            </a:r>
            <a:r>
              <a:rPr lang="en-US" dirty="0"/>
              <a:t>: Frankenstein/monster; Jekyll/Hyde; Superman/Kent; Darth Vader/Anakin Skywalker the good Jedi;</a:t>
            </a:r>
            <a:r>
              <a:rPr lang="en-US" i="1" dirty="0"/>
              <a:t> Fight Club; </a:t>
            </a:r>
            <a:r>
              <a:rPr lang="en-US" dirty="0"/>
              <a:t>Gilgamesh and </a:t>
            </a:r>
            <a:r>
              <a:rPr lang="en-US" dirty="0" err="1"/>
              <a:t>Enkidu</a:t>
            </a:r>
            <a:endParaRPr lang="en-US" dirty="0"/>
          </a:p>
          <a:p>
            <a:r>
              <a:rPr lang="en-US" dirty="0"/>
              <a:t>Depicts a “conflict within the soul” or the struggle between good and evil; virtue and vice within the individual</a:t>
            </a:r>
          </a:p>
          <a:p>
            <a:r>
              <a:rPr lang="en-US" dirty="0"/>
              <a:t>Freudian Analysis: “return of the repressed”—the hidden or repressed aspects of the personality</a:t>
            </a:r>
          </a:p>
          <a:p>
            <a:r>
              <a:rPr lang="en-US" dirty="0"/>
              <a:t>Death of the Doppelganger represents the repression of the dangerous impulses, but the struggle leaves the protagonist sadder and wiser about humanity and about himself or herself</a:t>
            </a:r>
            <a:r>
              <a:rPr lang="en-US" dirty="0" smtClean="0"/>
              <a:t>.</a:t>
            </a:r>
            <a:endParaRPr lang="en-US" dirty="0"/>
          </a:p>
        </p:txBody>
      </p:sp>
    </p:spTree>
    <p:extLst>
      <p:ext uri="{BB962C8B-B14F-4D97-AF65-F5344CB8AC3E}">
        <p14:creationId xmlns:p14="http://schemas.microsoft.com/office/powerpoint/2010/main" val="396575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8000"/>
          </a:solidFill>
        </p:spPr>
        <p:txBody>
          <a:bodyPr/>
          <a:lstStyle/>
          <a:p>
            <a:r>
              <a:rPr lang="en-US" dirty="0" smtClean="0"/>
              <a:t>Doppelganger</a:t>
            </a:r>
            <a:endParaRPr lang="en-US" dirty="0"/>
          </a:p>
        </p:txBody>
      </p:sp>
      <p:sp>
        <p:nvSpPr>
          <p:cNvPr id="3" name="Content Placeholder 2"/>
          <p:cNvSpPr>
            <a:spLocks noGrp="1"/>
          </p:cNvSpPr>
          <p:nvPr>
            <p:ph sz="quarter" idx="13"/>
          </p:nvPr>
        </p:nvSpPr>
        <p:spPr/>
        <p:txBody>
          <a:bodyPr/>
          <a:lstStyle/>
          <a:p>
            <a:r>
              <a:rPr lang="en-US" dirty="0"/>
              <a:t>A villain with the same powers and often a similar </a:t>
            </a:r>
            <a:r>
              <a:rPr lang="en-US" dirty="0" smtClean="0"/>
              <a:t>visual look</a:t>
            </a:r>
          </a:p>
          <a:p>
            <a:r>
              <a:rPr lang="en-US" dirty="0" smtClean="0"/>
              <a:t>These villains present the toughest challenge to the hero as they are not bound by  a heroic code</a:t>
            </a:r>
          </a:p>
          <a:p>
            <a:r>
              <a:rPr lang="en-US" dirty="0" smtClean="0"/>
              <a:t>Another kind (opposite kind) reverses the powers and appearance of the hero</a:t>
            </a:r>
            <a:endParaRPr lang="en-US" dirty="0"/>
          </a:p>
          <a:p>
            <a:endParaRPr lang="en-US" dirty="0"/>
          </a:p>
        </p:txBody>
      </p:sp>
      <p:pic>
        <p:nvPicPr>
          <p:cNvPr id="4" name="Picture 3" descr="flash.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4900" y="3860800"/>
            <a:ext cx="4381500" cy="1854200"/>
          </a:xfrm>
          <a:prstGeom prst="rect">
            <a:avLst/>
          </a:prstGeom>
        </p:spPr>
      </p:pic>
    </p:spTree>
    <p:extLst>
      <p:ext uri="{BB962C8B-B14F-4D97-AF65-F5344CB8AC3E}">
        <p14:creationId xmlns:p14="http://schemas.microsoft.com/office/powerpoint/2010/main" val="11841810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8000"/>
          </a:solidFill>
        </p:spPr>
        <p:txBody>
          <a:bodyPr/>
          <a:lstStyle/>
          <a:p>
            <a:r>
              <a:rPr lang="en-US" dirty="0" smtClean="0"/>
              <a:t>3. Oedipal </a:t>
            </a:r>
            <a:endParaRPr lang="en-US" dirty="0"/>
          </a:p>
        </p:txBody>
      </p:sp>
      <p:sp>
        <p:nvSpPr>
          <p:cNvPr id="3" name="Content Placeholder 2"/>
          <p:cNvSpPr>
            <a:spLocks noGrp="1"/>
          </p:cNvSpPr>
          <p:nvPr>
            <p:ph sz="quarter" idx="13"/>
          </p:nvPr>
        </p:nvSpPr>
        <p:spPr>
          <a:xfrm>
            <a:off x="609600" y="1600200"/>
            <a:ext cx="7924800" cy="4876800"/>
          </a:xfrm>
        </p:spPr>
        <p:txBody>
          <a:bodyPr>
            <a:normAutofit/>
          </a:bodyPr>
          <a:lstStyle/>
          <a:p>
            <a:endParaRPr lang="en-US" sz="2000" dirty="0" smtClean="0"/>
          </a:p>
          <a:p>
            <a:r>
              <a:rPr lang="en-US" sz="2000" dirty="0" smtClean="0"/>
              <a:t>Oedipal villain has a Freudian relationship with the hero</a:t>
            </a:r>
          </a:p>
          <a:p>
            <a:r>
              <a:rPr lang="en-US" sz="2000" dirty="0" smtClean="0"/>
              <a:t>Represents the hero’s relationship with his parents</a:t>
            </a:r>
          </a:p>
          <a:p>
            <a:r>
              <a:rPr lang="en-US" sz="2000" dirty="0" smtClean="0"/>
              <a:t>For example, Superman’s battles against versions of his father</a:t>
            </a:r>
          </a:p>
          <a:p>
            <a:r>
              <a:rPr lang="en-US" sz="2000" dirty="0" smtClean="0"/>
              <a:t>His origin story is Oedipal</a:t>
            </a:r>
          </a:p>
          <a:p>
            <a:r>
              <a:rPr lang="en-US" sz="2000" dirty="0" smtClean="0"/>
              <a:t>Rejected by Lara for </a:t>
            </a:r>
            <a:r>
              <a:rPr lang="en-US" sz="2000" dirty="0" err="1" smtClean="0"/>
              <a:t>Jor</a:t>
            </a:r>
            <a:r>
              <a:rPr lang="en-US" sz="2000" dirty="0" smtClean="0"/>
              <a:t>-el; abandonment issues</a:t>
            </a:r>
          </a:p>
          <a:p>
            <a:r>
              <a:rPr lang="en-US" sz="2000" dirty="0" smtClean="0"/>
              <a:t>Very ambivalent relationship with his father</a:t>
            </a:r>
          </a:p>
          <a:p>
            <a:r>
              <a:rPr lang="en-US" sz="2000" dirty="0" smtClean="0"/>
              <a:t>According to this theory, Clark is an outward expression of Superman’s inner self</a:t>
            </a:r>
          </a:p>
          <a:p>
            <a:pPr marL="0" indent="0">
              <a:buNone/>
            </a:pPr>
            <a:endParaRPr lang="en-US" dirty="0"/>
          </a:p>
        </p:txBody>
      </p:sp>
    </p:spTree>
    <p:extLst>
      <p:ext uri="{BB962C8B-B14F-4D97-AF65-F5344CB8AC3E}">
        <p14:creationId xmlns:p14="http://schemas.microsoft.com/office/powerpoint/2010/main" val="7347226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8000"/>
          </a:solidFill>
        </p:spPr>
        <p:txBody>
          <a:bodyPr/>
          <a:lstStyle/>
          <a:p>
            <a:r>
              <a:rPr lang="en-US" dirty="0" smtClean="0"/>
              <a:t>4. Displacement</a:t>
            </a:r>
            <a:endParaRPr lang="en-US" dirty="0"/>
          </a:p>
        </p:txBody>
      </p:sp>
      <p:sp>
        <p:nvSpPr>
          <p:cNvPr id="3" name="Content Placeholder 2"/>
          <p:cNvSpPr>
            <a:spLocks noGrp="1"/>
          </p:cNvSpPr>
          <p:nvPr>
            <p:ph sz="quarter" idx="13"/>
          </p:nvPr>
        </p:nvSpPr>
        <p:spPr>
          <a:xfrm>
            <a:off x="609600" y="1600200"/>
            <a:ext cx="7924800" cy="5257800"/>
          </a:xfrm>
        </p:spPr>
        <p:txBody>
          <a:bodyPr>
            <a:normAutofit lnSpcReduction="10000"/>
          </a:bodyPr>
          <a:lstStyle/>
          <a:p>
            <a:r>
              <a:rPr lang="en-US" sz="2400" dirty="0" smtClean="0"/>
              <a:t>Supervillains represent a displaced aspect of the hero that the hero struggles with</a:t>
            </a:r>
          </a:p>
          <a:p>
            <a:r>
              <a:rPr lang="en-US" sz="2400" dirty="0" smtClean="0"/>
              <a:t>“The great Batman villains all mirror some key point in Batman’s character, a point of reference which gives their villainy special purchase within the </a:t>
            </a:r>
            <a:r>
              <a:rPr lang="en-US" sz="2400" dirty="0" err="1" smtClean="0"/>
              <a:t>metatext</a:t>
            </a:r>
            <a:r>
              <a:rPr lang="en-US" sz="2400" dirty="0" smtClean="0"/>
              <a:t> of the Batman myth” (R. Reynolds)</a:t>
            </a:r>
          </a:p>
          <a:p>
            <a:r>
              <a:rPr lang="en-US" sz="2400" dirty="0" smtClean="0"/>
              <a:t>Lost a part of himself when his father dies</a:t>
            </a:r>
          </a:p>
          <a:p>
            <a:r>
              <a:rPr lang="en-US" sz="2400" dirty="0" smtClean="0"/>
              <a:t>Bat identity is a mantle to his father </a:t>
            </a:r>
          </a:p>
          <a:p>
            <a:r>
              <a:rPr lang="en-US" sz="2400" dirty="0" smtClean="0"/>
              <a:t>He has to repress that memory in order to be Batman</a:t>
            </a:r>
          </a:p>
          <a:p>
            <a:r>
              <a:rPr lang="en-US" sz="2400" dirty="0" smtClean="0"/>
              <a:t>The villains represent Bruce’s ID—what would happen if Bruce got out of control; did not practice restraint</a:t>
            </a:r>
          </a:p>
          <a:p>
            <a:r>
              <a:rPr lang="en-US" sz="2400" dirty="0" smtClean="0"/>
              <a:t>Keep the “beast” within suppressed (</a:t>
            </a:r>
            <a:r>
              <a:rPr lang="en-US" sz="2400" i="1" dirty="0" smtClean="0"/>
              <a:t>TDKR</a:t>
            </a:r>
            <a:r>
              <a:rPr lang="en-US" sz="2400" dirty="0" smtClean="0"/>
              <a:t>—he cant suppress it</a:t>
            </a:r>
            <a:r>
              <a:rPr lang="en-US" sz="2400" i="1" dirty="0" smtClean="0"/>
              <a:t>)</a:t>
            </a:r>
          </a:p>
          <a:p>
            <a:endParaRPr lang="en-US" sz="2400" dirty="0" smtClean="0"/>
          </a:p>
        </p:txBody>
      </p:sp>
    </p:spTree>
    <p:extLst>
      <p:ext uri="{BB962C8B-B14F-4D97-AF65-F5344CB8AC3E}">
        <p14:creationId xmlns:p14="http://schemas.microsoft.com/office/powerpoint/2010/main" val="25304901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BatmanVillains.jpg"/>
          <p:cNvPicPr>
            <a:picLocks noGrp="1" noChangeAspect="1"/>
          </p:cNvPicPr>
          <p:nvPr>
            <p:ph sz="quarter" idx="13"/>
          </p:nvPr>
        </p:nvPicPr>
        <p:blipFill>
          <a:blip r:embed="rId2">
            <a:extLst>
              <a:ext uri="{28A0092B-C50C-407E-A947-70E740481C1C}">
                <a14:useLocalDpi xmlns:a14="http://schemas.microsoft.com/office/drawing/2010/main" val="0"/>
              </a:ext>
            </a:extLst>
          </a:blip>
          <a:srcRect l="-33657" r="-33657"/>
          <a:stretch>
            <a:fillRect/>
          </a:stretch>
        </p:blipFill>
        <p:spPr/>
      </p:pic>
      <p:sp>
        <p:nvSpPr>
          <p:cNvPr id="2" name="Title 1"/>
          <p:cNvSpPr>
            <a:spLocks noGrp="1"/>
          </p:cNvSpPr>
          <p:nvPr>
            <p:ph type="title"/>
          </p:nvPr>
        </p:nvSpPr>
        <p:spPr>
          <a:xfrm>
            <a:off x="4803648" y="463550"/>
            <a:ext cx="2971800" cy="536575"/>
          </a:xfrm>
          <a:solidFill>
            <a:srgbClr val="008000"/>
          </a:solidFill>
        </p:spPr>
        <p:txBody>
          <a:bodyPr/>
          <a:lstStyle/>
          <a:p>
            <a:r>
              <a:rPr lang="en-US" sz="2800" dirty="0" smtClean="0"/>
              <a:t>5. Rogues Gallery</a:t>
            </a:r>
            <a:endParaRPr lang="en-US" sz="2800" dirty="0"/>
          </a:p>
        </p:txBody>
      </p:sp>
      <p:sp>
        <p:nvSpPr>
          <p:cNvPr id="8" name="Text Placeholder 7"/>
          <p:cNvSpPr>
            <a:spLocks noGrp="1"/>
          </p:cNvSpPr>
          <p:nvPr>
            <p:ph type="body" sz="half" idx="2"/>
          </p:nvPr>
        </p:nvSpPr>
        <p:spPr>
          <a:xfrm>
            <a:off x="612647" y="619125"/>
            <a:ext cx="3784727" cy="6238875"/>
          </a:xfrm>
        </p:spPr>
        <p:txBody>
          <a:bodyPr>
            <a:normAutofit/>
          </a:bodyPr>
          <a:lstStyle/>
          <a:p>
            <a:pPr marL="342900" indent="-342900">
              <a:buFont typeface="Arial"/>
              <a:buChar char="•"/>
            </a:pPr>
            <a:r>
              <a:rPr lang="en-US" sz="2000" dirty="0" smtClean="0"/>
              <a:t>The </a:t>
            </a:r>
            <a:r>
              <a:rPr lang="en-US" sz="2000" dirty="0"/>
              <a:t>Rogues Gallery is </a:t>
            </a:r>
            <a:r>
              <a:rPr lang="en-US" sz="2000" dirty="0" smtClean="0"/>
              <a:t>a band of </a:t>
            </a:r>
            <a:r>
              <a:rPr lang="en-US" sz="2000" dirty="0"/>
              <a:t>colorful and </a:t>
            </a:r>
            <a:r>
              <a:rPr lang="en-US" sz="2000" dirty="0" smtClean="0"/>
              <a:t>numerous recurring villains that show up to torment the hero over and over again</a:t>
            </a:r>
          </a:p>
          <a:p>
            <a:pPr marL="342900" indent="-342900">
              <a:buFont typeface="Arial"/>
              <a:buChar char="•"/>
            </a:pPr>
            <a:r>
              <a:rPr lang="en-US" sz="2000" dirty="0" smtClean="0"/>
              <a:t>Team up in various combinations against the hero</a:t>
            </a:r>
          </a:p>
          <a:p>
            <a:pPr marL="342900" indent="-342900">
              <a:buFont typeface="Arial"/>
              <a:buChar char="•"/>
            </a:pPr>
            <a:r>
              <a:rPr lang="en-US" sz="2000" dirty="0" smtClean="0"/>
              <a:t>They usually have a unifying theme that tells us something </a:t>
            </a:r>
            <a:r>
              <a:rPr lang="en-US" sz="2000" dirty="0" err="1" smtClean="0"/>
              <a:t>abt</a:t>
            </a:r>
            <a:r>
              <a:rPr lang="en-US" sz="2000" dirty="0" smtClean="0"/>
              <a:t> the hero</a:t>
            </a:r>
          </a:p>
          <a:p>
            <a:pPr marL="342900" indent="-342900">
              <a:buFont typeface="Arial"/>
              <a:buChar char="•"/>
            </a:pPr>
            <a:r>
              <a:rPr lang="en-US" sz="2000" dirty="0" smtClean="0"/>
              <a:t>One villain in the gallery usually stands out as the hero’s arch enemy </a:t>
            </a:r>
          </a:p>
          <a:p>
            <a:pPr marL="342900" indent="-342900">
              <a:buFont typeface="Arial"/>
              <a:buChar char="•"/>
            </a:pPr>
            <a:endParaRPr lang="en-US" sz="2000" dirty="0"/>
          </a:p>
          <a:p>
            <a:pPr marL="285750" indent="-285750">
              <a:buFont typeface="Arial"/>
              <a:buChar char="•"/>
            </a:pPr>
            <a:endParaRPr lang="en-US" dirty="0"/>
          </a:p>
        </p:txBody>
      </p:sp>
    </p:spTree>
    <p:extLst>
      <p:ext uri="{BB962C8B-B14F-4D97-AF65-F5344CB8AC3E}">
        <p14:creationId xmlns:p14="http://schemas.microsoft.com/office/powerpoint/2010/main" val="23075513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solidFill>
            <a:srgbClr val="008000"/>
          </a:solidFill>
        </p:spPr>
        <p:txBody>
          <a:bodyPr/>
          <a:lstStyle/>
          <a:p>
            <a:r>
              <a:rPr lang="en-US" dirty="0" smtClean="0"/>
              <a:t>Proactive / Reactive</a:t>
            </a:r>
            <a:endParaRPr lang="en-US" dirty="0"/>
          </a:p>
        </p:txBody>
      </p:sp>
      <p:sp>
        <p:nvSpPr>
          <p:cNvPr id="6" name="Content Placeholder 5"/>
          <p:cNvSpPr>
            <a:spLocks noGrp="1"/>
          </p:cNvSpPr>
          <p:nvPr>
            <p:ph sz="quarter" idx="13"/>
          </p:nvPr>
        </p:nvSpPr>
        <p:spPr/>
        <p:txBody>
          <a:bodyPr>
            <a:normAutofit lnSpcReduction="10000"/>
          </a:bodyPr>
          <a:lstStyle/>
          <a:p>
            <a:pPr marL="0" indent="0">
              <a:buNone/>
            </a:pPr>
            <a:r>
              <a:rPr lang="en-US" sz="2400" dirty="0" smtClean="0"/>
              <a:t>1. Plot Level:</a:t>
            </a:r>
          </a:p>
          <a:p>
            <a:r>
              <a:rPr lang="en-US" sz="2400" dirty="0" smtClean="0"/>
              <a:t>The tension: Villains are proactive; Heroes are reactive</a:t>
            </a:r>
          </a:p>
          <a:p>
            <a:r>
              <a:rPr lang="en-US" sz="2400" dirty="0" smtClean="0"/>
              <a:t>Supervillains drive the plot with their master plans</a:t>
            </a:r>
          </a:p>
          <a:p>
            <a:r>
              <a:rPr lang="en-US" sz="2400" dirty="0" smtClean="0"/>
              <a:t>Hero reacts to the plan, which justifies the villain’s violence and evil</a:t>
            </a:r>
          </a:p>
          <a:p>
            <a:pPr marL="0" indent="0">
              <a:buNone/>
            </a:pPr>
            <a:r>
              <a:rPr lang="en-US" sz="2400" dirty="0" smtClean="0"/>
              <a:t>2. </a:t>
            </a:r>
            <a:r>
              <a:rPr lang="en-US" sz="2400" dirty="0"/>
              <a:t>L</a:t>
            </a:r>
            <a:r>
              <a:rPr lang="en-US" sz="2400" dirty="0" smtClean="0"/>
              <a:t>evel of genre:</a:t>
            </a:r>
          </a:p>
          <a:p>
            <a:r>
              <a:rPr lang="en-US" sz="2400" dirty="0" smtClean="0"/>
              <a:t> the convention is that the villain is reactive</a:t>
            </a:r>
          </a:p>
          <a:p>
            <a:r>
              <a:rPr lang="en-US" sz="2400" dirty="0" smtClean="0"/>
              <a:t>Supervillains are created in reaction to the hero and his ability to defeat the ordinary criminals</a:t>
            </a:r>
          </a:p>
          <a:p>
            <a:pPr marL="0" indent="0">
              <a:buNone/>
            </a:pPr>
            <a:endParaRPr lang="en-US" sz="2400" dirty="0" smtClean="0"/>
          </a:p>
          <a:p>
            <a:endParaRPr lang="en-US" sz="2400" dirty="0"/>
          </a:p>
        </p:txBody>
      </p:sp>
    </p:spTree>
    <p:extLst>
      <p:ext uri="{BB962C8B-B14F-4D97-AF65-F5344CB8AC3E}">
        <p14:creationId xmlns:p14="http://schemas.microsoft.com/office/powerpoint/2010/main" val="333252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FF00"/>
          </a:solidFill>
        </p:spPr>
        <p:txBody>
          <a:bodyPr/>
          <a:lstStyle/>
          <a:p>
            <a:r>
              <a:rPr lang="en-US" b="1" dirty="0" smtClean="0">
                <a:solidFill>
                  <a:srgbClr val="000000"/>
                </a:solidFill>
              </a:rPr>
              <a:t>Evening Contemplation:</a:t>
            </a:r>
            <a:endParaRPr lang="en-US" b="1" dirty="0">
              <a:solidFill>
                <a:srgbClr val="000000"/>
              </a:solidFill>
            </a:endParaRPr>
          </a:p>
        </p:txBody>
      </p:sp>
      <p:sp>
        <p:nvSpPr>
          <p:cNvPr id="3" name="Content Placeholder 2"/>
          <p:cNvSpPr>
            <a:spLocks noGrp="1"/>
          </p:cNvSpPr>
          <p:nvPr>
            <p:ph sz="quarter" idx="13"/>
          </p:nvPr>
        </p:nvSpPr>
        <p:spPr/>
        <p:txBody>
          <a:bodyPr/>
          <a:lstStyle/>
          <a:p>
            <a:pPr lvl="0"/>
            <a:r>
              <a:rPr lang="en-US" sz="4000" dirty="0" smtClean="0"/>
              <a:t>Bat </a:t>
            </a:r>
            <a:r>
              <a:rPr lang="en-US" sz="4000" dirty="0"/>
              <a:t>as good and clown as bad? </a:t>
            </a:r>
          </a:p>
          <a:p>
            <a:pPr lvl="0"/>
            <a:r>
              <a:rPr lang="en-US" sz="4000" dirty="0" smtClean="0"/>
              <a:t>Why </a:t>
            </a:r>
            <a:r>
              <a:rPr lang="en-US" sz="4000" dirty="0"/>
              <a:t>so</a:t>
            </a:r>
            <a:r>
              <a:rPr lang="en-US" sz="4000" dirty="0" smtClean="0"/>
              <a:t>?</a:t>
            </a:r>
          </a:p>
          <a:p>
            <a:pPr lvl="0"/>
            <a:r>
              <a:rPr lang="en-US" sz="4000" dirty="0" smtClean="0"/>
              <a:t>Unusual narrative dynamic </a:t>
            </a:r>
          </a:p>
          <a:p>
            <a:pPr marL="0" lvl="0" indent="0">
              <a:buNone/>
            </a:pPr>
            <a:endParaRPr lang="en-CA" sz="4000" dirty="0"/>
          </a:p>
          <a:p>
            <a:endParaRPr lang="en-US" dirty="0"/>
          </a:p>
        </p:txBody>
      </p:sp>
    </p:spTree>
    <p:extLst>
      <p:ext uri="{BB962C8B-B14F-4D97-AF65-F5344CB8AC3E}">
        <p14:creationId xmlns:p14="http://schemas.microsoft.com/office/powerpoint/2010/main" val="13158746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301366"/>
          </a:solidFill>
        </p:spPr>
        <p:txBody>
          <a:bodyPr/>
          <a:lstStyle/>
          <a:p>
            <a:r>
              <a:rPr lang="en-US" dirty="0" smtClean="0"/>
              <a:t> </a:t>
            </a:r>
            <a:r>
              <a:rPr lang="en-US" i="1" dirty="0" smtClean="0"/>
              <a:t>Batman: The Killing Joke</a:t>
            </a:r>
            <a:endParaRPr lang="en-US" i="1" dirty="0"/>
          </a:p>
        </p:txBody>
      </p:sp>
      <p:pic>
        <p:nvPicPr>
          <p:cNvPr id="4" name="Content Placeholder 3" descr="killingjoke.jpg"/>
          <p:cNvPicPr>
            <a:picLocks noGrp="1" noChangeAspect="1"/>
          </p:cNvPicPr>
          <p:nvPr>
            <p:ph sz="quarter" idx="13"/>
          </p:nvPr>
        </p:nvPicPr>
        <p:blipFill>
          <a:blip r:embed="rId2">
            <a:extLst>
              <a:ext uri="{28A0092B-C50C-407E-A947-70E740481C1C}">
                <a14:useLocalDpi xmlns:a14="http://schemas.microsoft.com/office/drawing/2010/main" val="0"/>
              </a:ext>
            </a:extLst>
          </a:blip>
          <a:srcRect l="1274" r="1274"/>
          <a:stretch>
            <a:fillRect/>
          </a:stretch>
        </p:blipFill>
        <p:spPr/>
      </p:pic>
    </p:spTree>
    <p:extLst>
      <p:ext uri="{BB962C8B-B14F-4D97-AF65-F5344CB8AC3E}">
        <p14:creationId xmlns:p14="http://schemas.microsoft.com/office/powerpoint/2010/main" val="967170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301366"/>
          </a:solidFill>
        </p:spPr>
        <p:txBody>
          <a:bodyPr/>
          <a:lstStyle/>
          <a:p>
            <a:r>
              <a:rPr lang="en-US" dirty="0" smtClean="0"/>
              <a:t>Approach</a:t>
            </a:r>
            <a:endParaRPr lang="en-US" dirty="0"/>
          </a:p>
        </p:txBody>
      </p:sp>
      <p:sp>
        <p:nvSpPr>
          <p:cNvPr id="3" name="Content Placeholder 2"/>
          <p:cNvSpPr>
            <a:spLocks noGrp="1"/>
          </p:cNvSpPr>
          <p:nvPr>
            <p:ph sz="quarter" idx="13"/>
          </p:nvPr>
        </p:nvSpPr>
        <p:spPr/>
        <p:txBody>
          <a:bodyPr/>
          <a:lstStyle/>
          <a:p>
            <a:r>
              <a:rPr lang="en-US" sz="2400" dirty="0" smtClean="0"/>
              <a:t>Considered one of (if not the) most revered Batman books ever written</a:t>
            </a:r>
          </a:p>
          <a:p>
            <a:r>
              <a:rPr lang="en-US" sz="2400" dirty="0" smtClean="0"/>
              <a:t>Greatest, most “definitive” Joker stories ever told</a:t>
            </a:r>
          </a:p>
          <a:p>
            <a:r>
              <a:rPr lang="en-US" sz="2400" dirty="0" smtClean="0"/>
              <a:t>Sets up his utter depravity and pathos</a:t>
            </a:r>
          </a:p>
          <a:p>
            <a:r>
              <a:rPr lang="en-US" sz="2400" dirty="0" smtClean="0"/>
              <a:t>Gives him a backstory (origin story)</a:t>
            </a:r>
          </a:p>
          <a:p>
            <a:r>
              <a:rPr lang="en-US" sz="2400" dirty="0" smtClean="0"/>
              <a:t>The man behind the smile</a:t>
            </a:r>
          </a:p>
          <a:p>
            <a:r>
              <a:rPr lang="en-US" sz="2400" dirty="0" smtClean="0"/>
              <a:t>Make Joker more real, more terrifying</a:t>
            </a:r>
          </a:p>
          <a:p>
            <a:endParaRPr lang="en-US" sz="2400" dirty="0" smtClean="0"/>
          </a:p>
          <a:p>
            <a:endParaRPr lang="en-US" dirty="0"/>
          </a:p>
        </p:txBody>
      </p:sp>
    </p:spTree>
    <p:extLst>
      <p:ext uri="{BB962C8B-B14F-4D97-AF65-F5344CB8AC3E}">
        <p14:creationId xmlns:p14="http://schemas.microsoft.com/office/powerpoint/2010/main" val="36770679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301366"/>
          </a:solidFill>
        </p:spPr>
        <p:txBody>
          <a:bodyPr/>
          <a:lstStyle/>
          <a:p>
            <a:r>
              <a:rPr lang="en-US" dirty="0" smtClean="0"/>
              <a:t>New </a:t>
            </a:r>
            <a:r>
              <a:rPr lang="en-US" dirty="0" err="1" smtClean="0"/>
              <a:t>Delux</a:t>
            </a:r>
            <a:r>
              <a:rPr lang="en-US" dirty="0" smtClean="0"/>
              <a:t> Edition (2008)</a:t>
            </a:r>
            <a:endParaRPr lang="en-US" dirty="0"/>
          </a:p>
        </p:txBody>
      </p:sp>
      <p:sp>
        <p:nvSpPr>
          <p:cNvPr id="3" name="Content Placeholder 2"/>
          <p:cNvSpPr>
            <a:spLocks noGrp="1"/>
          </p:cNvSpPr>
          <p:nvPr>
            <p:ph sz="quarter" idx="13"/>
          </p:nvPr>
        </p:nvSpPr>
        <p:spPr/>
        <p:txBody>
          <a:bodyPr>
            <a:normAutofit fontScale="92500"/>
          </a:bodyPr>
          <a:lstStyle/>
          <a:p>
            <a:r>
              <a:rPr lang="en-US" sz="2400" dirty="0" smtClean="0"/>
              <a:t>Remake of the original 1988 </a:t>
            </a:r>
          </a:p>
          <a:p>
            <a:r>
              <a:rPr lang="en-US" sz="2400" dirty="0" smtClean="0"/>
              <a:t>Marks 20</a:t>
            </a:r>
            <a:r>
              <a:rPr lang="en-US" sz="2400" baseline="30000" dirty="0" smtClean="0"/>
              <a:t>th</a:t>
            </a:r>
            <a:r>
              <a:rPr lang="en-US" sz="2400" dirty="0" smtClean="0"/>
              <a:t> anniversary </a:t>
            </a:r>
          </a:p>
          <a:p>
            <a:r>
              <a:rPr lang="en-US" sz="2400" dirty="0" smtClean="0"/>
              <a:t>Publication coincides with the Dark Knight</a:t>
            </a:r>
          </a:p>
          <a:p>
            <a:r>
              <a:rPr lang="en-US" sz="2400" dirty="0" smtClean="0"/>
              <a:t>Has received criticism by Moore himself</a:t>
            </a:r>
          </a:p>
          <a:p>
            <a:r>
              <a:rPr lang="en-US" sz="2400" dirty="0" smtClean="0"/>
              <a:t>Moore describes it as “</a:t>
            </a:r>
            <a:r>
              <a:rPr lang="en-US" sz="2400" dirty="0"/>
              <a:t>clumsy, misjudged and devoid of real human importance” </a:t>
            </a:r>
            <a:endParaRPr lang="en-US" sz="2400" dirty="0" smtClean="0"/>
          </a:p>
          <a:p>
            <a:r>
              <a:rPr lang="en-US" sz="2400" dirty="0" smtClean="0"/>
              <a:t>Criticism: Barbara Gordon’s treatment is incredible violent and distasteful </a:t>
            </a:r>
          </a:p>
          <a:p>
            <a:r>
              <a:rPr lang="en-US" sz="2400" dirty="0" smtClean="0"/>
              <a:t>Morally ambiguous ending not in keeping with the rest of the book </a:t>
            </a:r>
          </a:p>
          <a:p>
            <a:endParaRPr lang="en-US" sz="2400" dirty="0" smtClean="0"/>
          </a:p>
          <a:p>
            <a:endParaRPr lang="en-US" dirty="0"/>
          </a:p>
        </p:txBody>
      </p:sp>
    </p:spTree>
    <p:extLst>
      <p:ext uri="{BB962C8B-B14F-4D97-AF65-F5344CB8AC3E}">
        <p14:creationId xmlns:p14="http://schemas.microsoft.com/office/powerpoint/2010/main" val="233963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8000"/>
          </a:solidFill>
        </p:spPr>
        <p:txBody>
          <a:bodyPr/>
          <a:lstStyle/>
          <a:p>
            <a:r>
              <a:rPr lang="en-US" dirty="0" smtClean="0"/>
              <a:t>The Supervillain</a:t>
            </a:r>
            <a:endParaRPr lang="en-US" dirty="0"/>
          </a:p>
        </p:txBody>
      </p:sp>
      <p:sp>
        <p:nvSpPr>
          <p:cNvPr id="3" name="Content Placeholder 2"/>
          <p:cNvSpPr>
            <a:spLocks noGrp="1"/>
          </p:cNvSpPr>
          <p:nvPr>
            <p:ph sz="quarter" idx="13"/>
          </p:nvPr>
        </p:nvSpPr>
        <p:spPr>
          <a:xfrm>
            <a:off x="609600" y="1600200"/>
            <a:ext cx="7924800" cy="4891282"/>
          </a:xfrm>
        </p:spPr>
        <p:txBody>
          <a:bodyPr>
            <a:normAutofit/>
          </a:bodyPr>
          <a:lstStyle/>
          <a:p>
            <a:r>
              <a:rPr lang="en-US" sz="2400" dirty="0" smtClean="0"/>
              <a:t>One of the key markers / tropes of the superhero genre</a:t>
            </a:r>
          </a:p>
          <a:p>
            <a:r>
              <a:rPr lang="en-US" sz="2400" dirty="0" smtClean="0"/>
              <a:t>But supervillains are not unique to the superhero genre</a:t>
            </a:r>
          </a:p>
          <a:p>
            <a:r>
              <a:rPr lang="en-US" sz="2400" dirty="0" smtClean="0"/>
              <a:t>A </a:t>
            </a:r>
            <a:r>
              <a:rPr lang="en-US" sz="2400" dirty="0"/>
              <a:t>defining element of the </a:t>
            </a:r>
            <a:r>
              <a:rPr lang="en-US" sz="2400" dirty="0" smtClean="0"/>
              <a:t>superhero</a:t>
            </a:r>
          </a:p>
          <a:p>
            <a:r>
              <a:rPr lang="en-US" sz="2400" dirty="0" smtClean="0"/>
              <a:t>Inverted image of the superhero</a:t>
            </a:r>
            <a:endParaRPr lang="en-US" sz="2400" dirty="0"/>
          </a:p>
          <a:p>
            <a:r>
              <a:rPr lang="en-US" sz="2400" dirty="0"/>
              <a:t>They have to be </a:t>
            </a:r>
            <a:r>
              <a:rPr lang="en-US" sz="2400" dirty="0" smtClean="0"/>
              <a:t>“unusual</a:t>
            </a:r>
            <a:r>
              <a:rPr lang="en-US" sz="2400" dirty="0"/>
              <a:t>, exciting, provocative and </a:t>
            </a:r>
            <a:r>
              <a:rPr lang="en-US" sz="2400" dirty="0" smtClean="0"/>
              <a:t>surprising” (Stan Lee)</a:t>
            </a:r>
            <a:endParaRPr lang="en-US" sz="2400" dirty="0"/>
          </a:p>
          <a:p>
            <a:r>
              <a:rPr lang="en-US" sz="2400" dirty="0"/>
              <a:t>Just as a superhero represents the values of a society or culture, the supervillain represents the inversion of those values</a:t>
            </a:r>
          </a:p>
          <a:p>
            <a:r>
              <a:rPr lang="en-US" sz="2400" dirty="0"/>
              <a:t>A superhero needs a supervillain to </a:t>
            </a:r>
            <a:r>
              <a:rPr lang="en-US" sz="2400" dirty="0" smtClean="0"/>
              <a:t>fight; to exist even</a:t>
            </a:r>
          </a:p>
          <a:p>
            <a:endParaRPr lang="en-US" dirty="0"/>
          </a:p>
        </p:txBody>
      </p:sp>
    </p:spTree>
    <p:extLst>
      <p:ext uri="{BB962C8B-B14F-4D97-AF65-F5344CB8AC3E}">
        <p14:creationId xmlns:p14="http://schemas.microsoft.com/office/powerpoint/2010/main" val="17288815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301366"/>
          </a:solidFill>
        </p:spPr>
        <p:txBody>
          <a:bodyPr/>
          <a:lstStyle/>
          <a:p>
            <a:r>
              <a:rPr lang="en-US" dirty="0" smtClean="0"/>
              <a:t>No laughing matter</a:t>
            </a:r>
            <a:endParaRPr lang="en-US" dirty="0"/>
          </a:p>
        </p:txBody>
      </p:sp>
      <p:pic>
        <p:nvPicPr>
          <p:cNvPr id="4" name="Content Placeholder 3" descr="barbara.jpeg"/>
          <p:cNvPicPr>
            <a:picLocks noGrp="1" noChangeAspect="1"/>
          </p:cNvPicPr>
          <p:nvPr>
            <p:ph sz="quarter" idx="13"/>
          </p:nvPr>
        </p:nvPicPr>
        <p:blipFill>
          <a:blip r:embed="rId2">
            <a:extLst>
              <a:ext uri="{28A0092B-C50C-407E-A947-70E740481C1C}">
                <a14:useLocalDpi xmlns:a14="http://schemas.microsoft.com/office/drawing/2010/main" val="0"/>
              </a:ext>
            </a:extLst>
          </a:blip>
          <a:srcRect l="-7778" r="-7778"/>
          <a:stretch>
            <a:fillRect/>
          </a:stretch>
        </p:blipFill>
        <p:spPr/>
      </p:pic>
    </p:spTree>
    <p:extLst>
      <p:ext uri="{BB962C8B-B14F-4D97-AF65-F5344CB8AC3E}">
        <p14:creationId xmlns:p14="http://schemas.microsoft.com/office/powerpoint/2010/main" val="4571971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301366"/>
          </a:solidFill>
        </p:spPr>
        <p:txBody>
          <a:bodyPr/>
          <a:lstStyle/>
          <a:p>
            <a:r>
              <a:rPr lang="en-US" dirty="0" smtClean="0"/>
              <a:t>Misogyny </a:t>
            </a:r>
            <a:endParaRPr lang="en-US" dirty="0"/>
          </a:p>
        </p:txBody>
      </p:sp>
      <p:pic>
        <p:nvPicPr>
          <p:cNvPr id="4" name="Content Placeholder 3" descr="4459948-killing-joke-joker-takes-pictures.jpg"/>
          <p:cNvPicPr>
            <a:picLocks noGrp="1" noChangeAspect="1"/>
          </p:cNvPicPr>
          <p:nvPr>
            <p:ph sz="quarter" idx="13"/>
          </p:nvPr>
        </p:nvPicPr>
        <p:blipFill>
          <a:blip r:embed="rId2">
            <a:extLst>
              <a:ext uri="{28A0092B-C50C-407E-A947-70E740481C1C}">
                <a14:useLocalDpi xmlns:a14="http://schemas.microsoft.com/office/drawing/2010/main" val="0"/>
              </a:ext>
            </a:extLst>
          </a:blip>
          <a:srcRect l="-154" r="-154"/>
          <a:stretch>
            <a:fillRect/>
          </a:stretch>
        </p:blipFill>
        <p:spPr/>
      </p:pic>
    </p:spTree>
    <p:extLst>
      <p:ext uri="{BB962C8B-B14F-4D97-AF65-F5344CB8AC3E}">
        <p14:creationId xmlns:p14="http://schemas.microsoft.com/office/powerpoint/2010/main" val="5004757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301366"/>
          </a:solidFill>
        </p:spPr>
        <p:txBody>
          <a:bodyPr/>
          <a:lstStyle/>
          <a:p>
            <a:r>
              <a:rPr lang="en-US" dirty="0" smtClean="0"/>
              <a:t>Art Work (Brian Bolland)</a:t>
            </a:r>
            <a:endParaRPr lang="en-US" dirty="0"/>
          </a:p>
        </p:txBody>
      </p:sp>
      <p:sp>
        <p:nvSpPr>
          <p:cNvPr id="3" name="Content Placeholder 2"/>
          <p:cNvSpPr>
            <a:spLocks noGrp="1"/>
          </p:cNvSpPr>
          <p:nvPr>
            <p:ph sz="quarter" idx="13"/>
          </p:nvPr>
        </p:nvSpPr>
        <p:spPr>
          <a:xfrm>
            <a:off x="609600" y="1600199"/>
            <a:ext cx="7924800" cy="4671763"/>
          </a:xfrm>
        </p:spPr>
        <p:txBody>
          <a:bodyPr>
            <a:normAutofit/>
          </a:bodyPr>
          <a:lstStyle/>
          <a:p>
            <a:r>
              <a:rPr lang="en-US" sz="2000" dirty="0" smtClean="0"/>
              <a:t>Bolland known only for his cover work</a:t>
            </a:r>
          </a:p>
          <a:p>
            <a:r>
              <a:rPr lang="en-US" sz="2000" dirty="0" smtClean="0"/>
              <a:t>This was his last internal artwork; he went back to focusing on cover art</a:t>
            </a:r>
          </a:p>
          <a:p>
            <a:r>
              <a:rPr lang="en-US" sz="2000" dirty="0" smtClean="0"/>
              <a:t>Nobody draws the Joker like him (see the Joker’s first reveal)</a:t>
            </a:r>
          </a:p>
          <a:p>
            <a:r>
              <a:rPr lang="en-US" sz="2000" dirty="0" err="1" smtClean="0"/>
              <a:t>Stroytelling</a:t>
            </a:r>
            <a:r>
              <a:rPr lang="en-US" sz="2000" dirty="0" smtClean="0"/>
              <a:t> uses very crisp lines</a:t>
            </a:r>
          </a:p>
          <a:p>
            <a:r>
              <a:rPr lang="en-US" sz="2000" dirty="0" smtClean="0"/>
              <a:t>Very expressive; lots of definition (excessive)</a:t>
            </a:r>
          </a:p>
          <a:p>
            <a:r>
              <a:rPr lang="en-US" sz="2000" dirty="0" smtClean="0"/>
              <a:t>Cool </a:t>
            </a:r>
            <a:r>
              <a:rPr lang="en-US" sz="2000" dirty="0" err="1" smtClean="0"/>
              <a:t>colour</a:t>
            </a:r>
            <a:r>
              <a:rPr lang="en-US" sz="2000" dirty="0" smtClean="0"/>
              <a:t> tones in the </a:t>
            </a:r>
            <a:r>
              <a:rPr lang="en-US" sz="2000" dirty="0" err="1" smtClean="0"/>
              <a:t>delux</a:t>
            </a:r>
            <a:r>
              <a:rPr lang="en-US" sz="2000" dirty="0" smtClean="0"/>
              <a:t> version</a:t>
            </a:r>
          </a:p>
          <a:p>
            <a:r>
              <a:rPr lang="en-US" sz="2000" dirty="0" smtClean="0"/>
              <a:t>In the original version, colorist John Higgins was brought in to take over b/c Bolland worked too slow; he was still sketching</a:t>
            </a:r>
          </a:p>
          <a:p>
            <a:r>
              <a:rPr lang="en-US" sz="2000" dirty="0" smtClean="0"/>
              <a:t>Bolland was disappointed with Higgins not living up to his vision with the tone</a:t>
            </a:r>
          </a:p>
          <a:p>
            <a:r>
              <a:rPr lang="en-US" sz="2000" dirty="0" smtClean="0"/>
              <a:t>So he was happy to have the opportunity to do the </a:t>
            </a:r>
            <a:r>
              <a:rPr lang="en-US" sz="2000" dirty="0" err="1" smtClean="0"/>
              <a:t>delux</a:t>
            </a:r>
            <a:r>
              <a:rPr lang="en-US" sz="2000" dirty="0" smtClean="0"/>
              <a:t> edition</a:t>
            </a:r>
          </a:p>
          <a:p>
            <a:endParaRPr lang="en-US" dirty="0" smtClean="0"/>
          </a:p>
          <a:p>
            <a:endParaRPr lang="en-US" dirty="0"/>
          </a:p>
        </p:txBody>
      </p:sp>
    </p:spTree>
    <p:extLst>
      <p:ext uri="{BB962C8B-B14F-4D97-AF65-F5344CB8AC3E}">
        <p14:creationId xmlns:p14="http://schemas.microsoft.com/office/powerpoint/2010/main" val="14433310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301366"/>
          </a:solidFill>
        </p:spPr>
        <p:txBody>
          <a:bodyPr/>
          <a:lstStyle/>
          <a:p>
            <a:r>
              <a:rPr lang="en-US" dirty="0" smtClean="0"/>
              <a:t>Differences in artwork</a:t>
            </a:r>
            <a:endParaRPr lang="en-US" dirty="0"/>
          </a:p>
        </p:txBody>
      </p:sp>
      <p:pic>
        <p:nvPicPr>
          <p:cNvPr id="4" name="Content Placeholder 3" descr="killingjoke-recolor.jpg"/>
          <p:cNvPicPr>
            <a:picLocks noGrp="1" noChangeAspect="1"/>
          </p:cNvPicPr>
          <p:nvPr>
            <p:ph sz="quarter" idx="13"/>
          </p:nvPr>
        </p:nvPicPr>
        <p:blipFill>
          <a:blip r:embed="rId2">
            <a:extLst>
              <a:ext uri="{28A0092B-C50C-407E-A947-70E740481C1C}">
                <a14:useLocalDpi xmlns:a14="http://schemas.microsoft.com/office/drawing/2010/main" val="0"/>
              </a:ext>
            </a:extLst>
          </a:blip>
          <a:srcRect l="-28535" r="-28535"/>
          <a:stretch>
            <a:fillRect/>
          </a:stretch>
        </p:blipFill>
        <p:spPr/>
      </p:pic>
    </p:spTree>
    <p:extLst>
      <p:ext uri="{BB962C8B-B14F-4D97-AF65-F5344CB8AC3E}">
        <p14:creationId xmlns:p14="http://schemas.microsoft.com/office/powerpoint/2010/main" val="1208216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301366"/>
          </a:solidFill>
        </p:spPr>
        <p:txBody>
          <a:bodyPr/>
          <a:lstStyle/>
          <a:p>
            <a:r>
              <a:rPr lang="en-US" dirty="0" err="1" smtClean="0"/>
              <a:t>Colouring</a:t>
            </a:r>
            <a:r>
              <a:rPr lang="en-US" dirty="0" smtClean="0"/>
              <a:t> Differences cont’d</a:t>
            </a:r>
            <a:endParaRPr lang="en-US" dirty="0"/>
          </a:p>
        </p:txBody>
      </p:sp>
      <p:pic>
        <p:nvPicPr>
          <p:cNvPr id="4" name="Content Placeholder 3" descr="killing joke.jpg"/>
          <p:cNvPicPr>
            <a:picLocks noGrp="1" noChangeAspect="1"/>
          </p:cNvPicPr>
          <p:nvPr>
            <p:ph sz="quarter" idx="13"/>
          </p:nvPr>
        </p:nvPicPr>
        <p:blipFill>
          <a:blip r:embed="rId2">
            <a:extLst>
              <a:ext uri="{28A0092B-C50C-407E-A947-70E740481C1C}">
                <a14:useLocalDpi xmlns:a14="http://schemas.microsoft.com/office/drawing/2010/main" val="0"/>
              </a:ext>
            </a:extLst>
          </a:blip>
          <a:srcRect l="-21800" r="-21800"/>
          <a:stretch>
            <a:fillRect/>
          </a:stretch>
        </p:blipFill>
        <p:spPr/>
      </p:pic>
    </p:spTree>
    <p:extLst>
      <p:ext uri="{BB962C8B-B14F-4D97-AF65-F5344CB8AC3E}">
        <p14:creationId xmlns:p14="http://schemas.microsoft.com/office/powerpoint/2010/main" val="42272115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301366"/>
          </a:solidFill>
        </p:spPr>
        <p:txBody>
          <a:bodyPr/>
          <a:lstStyle/>
          <a:p>
            <a:r>
              <a:rPr lang="en-US" dirty="0" smtClean="0"/>
              <a:t>√ </a:t>
            </a:r>
            <a:r>
              <a:rPr lang="en-US" dirty="0"/>
              <a:t>“You’re just a freak like me”</a:t>
            </a:r>
          </a:p>
        </p:txBody>
      </p:sp>
      <p:sp>
        <p:nvSpPr>
          <p:cNvPr id="3" name="Content Placeholder 2"/>
          <p:cNvSpPr>
            <a:spLocks noGrp="1"/>
          </p:cNvSpPr>
          <p:nvPr>
            <p:ph sz="quarter" idx="13"/>
          </p:nvPr>
        </p:nvSpPr>
        <p:spPr/>
        <p:txBody>
          <a:bodyPr>
            <a:noAutofit/>
          </a:bodyPr>
          <a:lstStyle/>
          <a:p>
            <a:r>
              <a:rPr lang="en-US" sz="2400" dirty="0" smtClean="0"/>
              <a:t>Why </a:t>
            </a:r>
            <a:r>
              <a:rPr lang="en-US" sz="2400" dirty="0"/>
              <a:t>is their dynamic so fascinating?</a:t>
            </a:r>
          </a:p>
          <a:p>
            <a:r>
              <a:rPr lang="en-US" sz="2400" dirty="0" smtClean="0"/>
              <a:t>Joker’s </a:t>
            </a:r>
            <a:r>
              <a:rPr lang="en-US" sz="2400" dirty="0"/>
              <a:t>character draws attention to the blurred distinction between the madman and the madness of the outside society. This theme is explored in Nolan’s films; </a:t>
            </a:r>
            <a:r>
              <a:rPr lang="en-US" sz="2400" i="1" dirty="0"/>
              <a:t>The Killing Joke</a:t>
            </a:r>
            <a:r>
              <a:rPr lang="en-US" sz="2400" dirty="0"/>
              <a:t>; and </a:t>
            </a:r>
            <a:r>
              <a:rPr lang="en-US" sz="2400" i="1" dirty="0"/>
              <a:t>TDRK</a:t>
            </a:r>
          </a:p>
          <a:p>
            <a:r>
              <a:rPr lang="en-US" sz="2400" dirty="0"/>
              <a:t>This theme draws attention to the more sinister potential of the superhero </a:t>
            </a:r>
            <a:r>
              <a:rPr lang="en-US" sz="2400" dirty="0" smtClean="0"/>
              <a:t>myth</a:t>
            </a:r>
            <a:endParaRPr lang="en-US" sz="2400" dirty="0"/>
          </a:p>
        </p:txBody>
      </p:sp>
    </p:spTree>
    <p:extLst>
      <p:ext uri="{BB962C8B-B14F-4D97-AF65-F5344CB8AC3E}">
        <p14:creationId xmlns:p14="http://schemas.microsoft.com/office/powerpoint/2010/main" val="15853742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6" descr="man who laughs.jpg"/>
          <p:cNvPicPr>
            <a:picLocks noGrp="1" noChangeAspect="1"/>
          </p:cNvPicPr>
          <p:nvPr>
            <p:ph sz="quarter" idx="13"/>
          </p:nvPr>
        </p:nvPicPr>
        <p:blipFill>
          <a:blip r:embed="rId2">
            <a:extLst>
              <a:ext uri="{28A0092B-C50C-407E-A947-70E740481C1C}">
                <a14:useLocalDpi xmlns:a14="http://schemas.microsoft.com/office/drawing/2010/main" val="0"/>
              </a:ext>
            </a:extLst>
          </a:blip>
          <a:srcRect t="12089" b="12089"/>
          <a:stretch>
            <a:fillRect/>
          </a:stretch>
        </p:blipFill>
        <p:spPr/>
      </p:pic>
      <p:sp>
        <p:nvSpPr>
          <p:cNvPr id="2" name="Title 1"/>
          <p:cNvSpPr>
            <a:spLocks noGrp="1"/>
          </p:cNvSpPr>
          <p:nvPr>
            <p:ph type="title"/>
          </p:nvPr>
        </p:nvSpPr>
        <p:spPr>
          <a:solidFill>
            <a:srgbClr val="301366"/>
          </a:solidFill>
        </p:spPr>
        <p:txBody>
          <a:bodyPr/>
          <a:lstStyle/>
          <a:p>
            <a:r>
              <a:rPr lang="en-US" sz="2400" i="1" dirty="0"/>
              <a:t>The Man Who Laughs</a:t>
            </a:r>
          </a:p>
        </p:txBody>
      </p:sp>
      <p:sp>
        <p:nvSpPr>
          <p:cNvPr id="5" name="Content Placeholder 4"/>
          <p:cNvSpPr>
            <a:spLocks noGrp="1"/>
          </p:cNvSpPr>
          <p:nvPr>
            <p:ph type="body" sz="half" idx="2"/>
          </p:nvPr>
        </p:nvSpPr>
        <p:spPr/>
        <p:txBody>
          <a:bodyPr/>
          <a:lstStyle/>
          <a:p>
            <a:endParaRPr lang="en-US" sz="1800" dirty="0" smtClean="0"/>
          </a:p>
          <a:p>
            <a:r>
              <a:rPr lang="en-US" sz="1800" dirty="0" smtClean="0"/>
              <a:t>Influence</a:t>
            </a:r>
            <a:r>
              <a:rPr lang="en-US" sz="1800" dirty="0"/>
              <a:t>: 1928 silent movie adaptation of Victor Hugo's "The Man Who Laughs, about tormented soul with a garishly immobile smile that had been carved onto his face as a child.</a:t>
            </a:r>
          </a:p>
          <a:p>
            <a:endParaRPr lang="en-US" dirty="0"/>
          </a:p>
        </p:txBody>
      </p:sp>
    </p:spTree>
    <p:extLst>
      <p:ext uri="{BB962C8B-B14F-4D97-AF65-F5344CB8AC3E}">
        <p14:creationId xmlns:p14="http://schemas.microsoft.com/office/powerpoint/2010/main" val="14518961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301366"/>
          </a:solidFill>
        </p:spPr>
        <p:txBody>
          <a:bodyPr/>
          <a:lstStyle/>
          <a:p>
            <a:r>
              <a:rPr lang="en-US" dirty="0"/>
              <a:t>Joker Evolution</a:t>
            </a:r>
          </a:p>
        </p:txBody>
      </p:sp>
      <p:sp>
        <p:nvSpPr>
          <p:cNvPr id="3" name="Content Placeholder 2"/>
          <p:cNvSpPr>
            <a:spLocks noGrp="1"/>
          </p:cNvSpPr>
          <p:nvPr>
            <p:ph sz="quarter" idx="13"/>
          </p:nvPr>
        </p:nvSpPr>
        <p:spPr/>
        <p:txBody>
          <a:bodyPr>
            <a:normAutofit/>
          </a:bodyPr>
          <a:lstStyle/>
          <a:p>
            <a:r>
              <a:rPr lang="en-US" sz="2400" dirty="0"/>
              <a:t>Earlier Joker: Mass killer, no reason for killing except to bring anarchy to the world</a:t>
            </a:r>
          </a:p>
          <a:p>
            <a:r>
              <a:rPr lang="en-US" sz="2400" dirty="0"/>
              <a:t>Eventually identity shifted into a more cruel, creepy, and psychotic Joker---Joker as a dark reflection or inversion of the superhero</a:t>
            </a:r>
          </a:p>
          <a:p>
            <a:r>
              <a:rPr lang="en-US" sz="2400" dirty="0"/>
              <a:t>He is highly intelligent; plans his operations and is always two steps ahead of Batman (“The Joker’s Five Way Revenge”</a:t>
            </a:r>
            <a:r>
              <a:rPr lang="en-US" sz="2400" dirty="0" smtClean="0"/>
              <a:t>)</a:t>
            </a:r>
          </a:p>
        </p:txBody>
      </p:sp>
    </p:spTree>
    <p:extLst>
      <p:ext uri="{BB962C8B-B14F-4D97-AF65-F5344CB8AC3E}">
        <p14:creationId xmlns:p14="http://schemas.microsoft.com/office/powerpoint/2010/main" val="5723490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301366"/>
          </a:solidFill>
        </p:spPr>
        <p:txBody>
          <a:bodyPr/>
          <a:lstStyle/>
          <a:p>
            <a:r>
              <a:rPr lang="en-US" dirty="0"/>
              <a:t>Joker’s View of the World</a:t>
            </a:r>
          </a:p>
        </p:txBody>
      </p:sp>
      <p:sp>
        <p:nvSpPr>
          <p:cNvPr id="3" name="Content Placeholder 2"/>
          <p:cNvSpPr>
            <a:spLocks noGrp="1"/>
          </p:cNvSpPr>
          <p:nvPr>
            <p:ph sz="quarter" idx="13"/>
          </p:nvPr>
        </p:nvSpPr>
        <p:spPr/>
        <p:txBody>
          <a:bodyPr>
            <a:normAutofit fontScale="92500"/>
          </a:bodyPr>
          <a:lstStyle/>
          <a:p>
            <a:r>
              <a:rPr lang="en-US" sz="2400" dirty="0"/>
              <a:t>Life is madness, random, pointless; meaninglessness of </a:t>
            </a:r>
            <a:r>
              <a:rPr lang="en-US" sz="2400" dirty="0" smtClean="0"/>
              <a:t>existence</a:t>
            </a:r>
          </a:p>
          <a:p>
            <a:r>
              <a:rPr lang="en-US" sz="2400" dirty="0" smtClean="0"/>
              <a:t>Setting: carnival (a world upside down)</a:t>
            </a:r>
            <a:endParaRPr lang="en-US" sz="2400" dirty="0"/>
          </a:p>
          <a:p>
            <a:r>
              <a:rPr lang="en-US" sz="2400" dirty="0"/>
              <a:t>To the Joker, his mania is a reasonable and understandable reaction to the universe-his way of imposing meaning onto the void</a:t>
            </a:r>
          </a:p>
          <a:p>
            <a:r>
              <a:rPr lang="en-US" sz="2400" dirty="0"/>
              <a:t>Joker’s origin story: one bad day will drive anyone mad—he believes that to this end, he is just like everyone else</a:t>
            </a:r>
          </a:p>
          <a:p>
            <a:r>
              <a:rPr lang="en-US" sz="2400" dirty="0"/>
              <a:t>He accuses Batman of having a similar bad day and going mad</a:t>
            </a:r>
          </a:p>
          <a:p>
            <a:r>
              <a:rPr lang="en-US" sz="2400" dirty="0"/>
              <a:t>To the Joker, Batman pretends that there is point to struggling</a:t>
            </a:r>
          </a:p>
          <a:p>
            <a:r>
              <a:rPr lang="en-US" sz="2400" dirty="0"/>
              <a:t>He will not submit to conventional morality—he rubs it in</a:t>
            </a:r>
          </a:p>
          <a:p>
            <a:endParaRPr lang="en-US" dirty="0"/>
          </a:p>
          <a:p>
            <a:endParaRPr lang="en-US" dirty="0"/>
          </a:p>
        </p:txBody>
      </p:sp>
    </p:spTree>
    <p:extLst>
      <p:ext uri="{BB962C8B-B14F-4D97-AF65-F5344CB8AC3E}">
        <p14:creationId xmlns:p14="http://schemas.microsoft.com/office/powerpoint/2010/main" val="9750853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301366"/>
          </a:solidFill>
        </p:spPr>
        <p:txBody>
          <a:bodyPr/>
          <a:lstStyle/>
          <a:p>
            <a:pPr lvl="0"/>
            <a:r>
              <a:rPr lang="en-US" dirty="0"/>
              <a:t>Setting: </a:t>
            </a:r>
            <a:r>
              <a:rPr lang="en-US" dirty="0" smtClean="0"/>
              <a:t>carnival</a:t>
            </a:r>
            <a:endParaRPr lang="en-US" dirty="0"/>
          </a:p>
        </p:txBody>
      </p:sp>
      <p:sp>
        <p:nvSpPr>
          <p:cNvPr id="3" name="Content Placeholder 2"/>
          <p:cNvSpPr>
            <a:spLocks noGrp="1"/>
          </p:cNvSpPr>
          <p:nvPr>
            <p:ph sz="quarter" idx="13"/>
          </p:nvPr>
        </p:nvSpPr>
        <p:spPr/>
        <p:txBody>
          <a:bodyPr>
            <a:normAutofit fontScale="70000" lnSpcReduction="20000"/>
          </a:bodyPr>
          <a:lstStyle/>
          <a:p>
            <a:r>
              <a:rPr lang="en-US" sz="2800" dirty="0" smtClean="0"/>
              <a:t>A world turned upside down</a:t>
            </a:r>
          </a:p>
          <a:p>
            <a:r>
              <a:rPr lang="en-US" sz="2800" dirty="0" smtClean="0"/>
              <a:t>Site of anarchy </a:t>
            </a:r>
          </a:p>
          <a:p>
            <a:r>
              <a:rPr lang="en-US" sz="2800" dirty="0" smtClean="0"/>
              <a:t>A time during which rules are abandoned </a:t>
            </a:r>
          </a:p>
          <a:p>
            <a:r>
              <a:rPr lang="en-US" sz="2800" dirty="0" smtClean="0"/>
              <a:t>Chaos is acceptable </a:t>
            </a:r>
          </a:p>
          <a:p>
            <a:r>
              <a:rPr lang="en-US" sz="2800" dirty="0" smtClean="0"/>
              <a:t>festive space; A site of laughter and revelry (sex, dancing, feasting, singing)</a:t>
            </a:r>
          </a:p>
          <a:p>
            <a:r>
              <a:rPr lang="en-US" sz="2800" dirty="0" smtClean="0"/>
              <a:t>A playful domain; separated from the “rational” world of the real (the sensible world)</a:t>
            </a:r>
          </a:p>
          <a:p>
            <a:r>
              <a:rPr lang="en-US" sz="2800" dirty="0" smtClean="0"/>
              <a:t>A site and celebration of community </a:t>
            </a:r>
          </a:p>
          <a:p>
            <a:r>
              <a:rPr lang="en-US" sz="2800" dirty="0" smtClean="0"/>
              <a:t>Inverts and suspends the hierarchies of official world</a:t>
            </a:r>
          </a:p>
          <a:p>
            <a:r>
              <a:rPr lang="en-US" sz="2800" dirty="0" smtClean="0"/>
              <a:t>Also a world of circus freaks; of </a:t>
            </a:r>
            <a:r>
              <a:rPr lang="en-US" sz="2800" dirty="0" err="1" smtClean="0"/>
              <a:t>marginals</a:t>
            </a:r>
            <a:r>
              <a:rPr lang="en-US" sz="2800" dirty="0" smtClean="0"/>
              <a:t>; rejects of society </a:t>
            </a:r>
          </a:p>
          <a:p>
            <a:endParaRPr lang="en-US" dirty="0"/>
          </a:p>
        </p:txBody>
      </p:sp>
    </p:spTree>
    <p:extLst>
      <p:ext uri="{BB962C8B-B14F-4D97-AF65-F5344CB8AC3E}">
        <p14:creationId xmlns:p14="http://schemas.microsoft.com/office/powerpoint/2010/main" val="90474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Classic Confrontation of Hero &amp; Villains</a:t>
            </a:r>
            <a:endParaRPr lang="en-US" dirty="0"/>
          </a:p>
        </p:txBody>
      </p:sp>
      <p:pic>
        <p:nvPicPr>
          <p:cNvPr id="6" name="Content Placeholder 5" descr="superheroes050212_LargeWide.jpg"/>
          <p:cNvPicPr>
            <a:picLocks noGrp="1" noChangeAspect="1"/>
          </p:cNvPicPr>
          <p:nvPr>
            <p:ph sz="quarter" idx="13"/>
          </p:nvPr>
        </p:nvPicPr>
        <p:blipFill>
          <a:blip r:embed="rId2">
            <a:extLst>
              <a:ext uri="{28A0092B-C50C-407E-A947-70E740481C1C}">
                <a14:useLocalDpi xmlns:a14="http://schemas.microsoft.com/office/drawing/2010/main" val="0"/>
              </a:ext>
            </a:extLst>
          </a:blip>
          <a:srcRect l="213" r="213"/>
          <a:stretch>
            <a:fillRect/>
          </a:stretch>
        </p:blipFill>
        <p:spPr/>
      </p:pic>
    </p:spTree>
    <p:extLst>
      <p:ext uri="{BB962C8B-B14F-4D97-AF65-F5344CB8AC3E}">
        <p14:creationId xmlns:p14="http://schemas.microsoft.com/office/powerpoint/2010/main" val="38007596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75The-Killing-Joke.jpg"/>
          <p:cNvPicPr>
            <a:picLocks noGrp="1" noChangeAspect="1"/>
          </p:cNvPicPr>
          <p:nvPr>
            <p:ph sz="quarter" idx="13"/>
          </p:nvPr>
        </p:nvPicPr>
        <p:blipFill>
          <a:blip r:embed="rId2">
            <a:extLst>
              <a:ext uri="{28A0092B-C50C-407E-A947-70E740481C1C}">
                <a14:useLocalDpi xmlns:a14="http://schemas.microsoft.com/office/drawing/2010/main" val="0"/>
              </a:ext>
            </a:extLst>
          </a:blip>
          <a:srcRect l="-21344" r="-21344"/>
          <a:stretch>
            <a:fillRect/>
          </a:stretch>
        </p:blipFill>
        <p:spPr/>
      </p:pic>
      <p:sp>
        <p:nvSpPr>
          <p:cNvPr id="6" name="Content Placeholder 5"/>
          <p:cNvSpPr>
            <a:spLocks noGrp="1"/>
          </p:cNvSpPr>
          <p:nvPr>
            <p:ph sz="quarter" idx="14"/>
          </p:nvPr>
        </p:nvSpPr>
        <p:spPr/>
        <p:txBody>
          <a:bodyPr>
            <a:normAutofit/>
          </a:bodyPr>
          <a:lstStyle/>
          <a:p>
            <a:r>
              <a:rPr lang="en-US" sz="2400" dirty="0" smtClean="0"/>
              <a:t>Page is juxtaposed to Joker’s memory</a:t>
            </a:r>
          </a:p>
          <a:p>
            <a:r>
              <a:rPr lang="en-US" sz="2400" dirty="0" smtClean="0"/>
              <a:t>Flashback to his trauma, not Gordon’s</a:t>
            </a:r>
          </a:p>
          <a:p>
            <a:r>
              <a:rPr lang="en-US" sz="2400" dirty="0" smtClean="0"/>
              <a:t>Why?</a:t>
            </a:r>
          </a:p>
          <a:p>
            <a:r>
              <a:rPr lang="en-US" sz="2400" dirty="0" smtClean="0"/>
              <a:t>Read the visual elements</a:t>
            </a:r>
          </a:p>
          <a:p>
            <a:r>
              <a:rPr lang="en-US" sz="2400" dirty="0" smtClean="0"/>
              <a:t>Note the shift in coloration </a:t>
            </a:r>
          </a:p>
          <a:p>
            <a:endParaRPr lang="en-US" sz="2400" dirty="0"/>
          </a:p>
        </p:txBody>
      </p:sp>
      <p:sp>
        <p:nvSpPr>
          <p:cNvPr id="2" name="Title 1"/>
          <p:cNvSpPr>
            <a:spLocks noGrp="1"/>
          </p:cNvSpPr>
          <p:nvPr>
            <p:ph type="title"/>
          </p:nvPr>
        </p:nvSpPr>
        <p:spPr>
          <a:solidFill>
            <a:srgbClr val="301366"/>
          </a:solidFill>
        </p:spPr>
        <p:txBody>
          <a:bodyPr/>
          <a:lstStyle/>
          <a:p>
            <a:r>
              <a:rPr lang="en-US" dirty="0" smtClean="0"/>
              <a:t>Gordon enters Joker’s mind</a:t>
            </a:r>
            <a:endParaRPr lang="en-US" dirty="0"/>
          </a:p>
        </p:txBody>
      </p:sp>
    </p:spTree>
    <p:extLst>
      <p:ext uri="{BB962C8B-B14F-4D97-AF65-F5344CB8AC3E}">
        <p14:creationId xmlns:p14="http://schemas.microsoft.com/office/powerpoint/2010/main" val="8206474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killing jok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558800"/>
            <a:ext cx="7988300" cy="5740400"/>
          </a:xfrm>
          <a:prstGeom prst="rect">
            <a:avLst/>
          </a:prstGeom>
        </p:spPr>
      </p:pic>
    </p:spTree>
    <p:extLst>
      <p:ext uri="{BB962C8B-B14F-4D97-AF65-F5344CB8AC3E}">
        <p14:creationId xmlns:p14="http://schemas.microsoft.com/office/powerpoint/2010/main" val="33118818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301366"/>
          </a:solidFill>
        </p:spPr>
        <p:txBody>
          <a:bodyPr/>
          <a:lstStyle/>
          <a:p>
            <a:r>
              <a:rPr lang="en-US" dirty="0" smtClean="0"/>
              <a:t>Madness  versus Rationality</a:t>
            </a:r>
            <a:endParaRPr lang="en-US" dirty="0"/>
          </a:p>
        </p:txBody>
      </p:sp>
      <p:sp>
        <p:nvSpPr>
          <p:cNvPr id="3" name="Content Placeholder 2"/>
          <p:cNvSpPr>
            <a:spLocks noGrp="1"/>
          </p:cNvSpPr>
          <p:nvPr>
            <p:ph sz="quarter" idx="13"/>
          </p:nvPr>
        </p:nvSpPr>
        <p:spPr/>
        <p:txBody>
          <a:bodyPr/>
          <a:lstStyle/>
          <a:p>
            <a:r>
              <a:rPr lang="en-US" sz="2800" dirty="0" smtClean="0"/>
              <a:t>Joker monologue from The Killing Joke:</a:t>
            </a:r>
          </a:p>
          <a:p>
            <a:endParaRPr lang="en-US" sz="2800" dirty="0"/>
          </a:p>
          <a:p>
            <a:r>
              <a:rPr lang="en-US" sz="2800" dirty="0">
                <a:hlinkClick r:id="rId2"/>
              </a:rPr>
              <a:t>https://www.youtube.com/watch?v=</a:t>
            </a:r>
            <a:r>
              <a:rPr lang="en-US" sz="2800" dirty="0" smtClean="0">
                <a:hlinkClick r:id="rId2"/>
              </a:rPr>
              <a:t>OmucitZ0WSg</a:t>
            </a:r>
            <a:endParaRPr lang="en-US" sz="2800" dirty="0" smtClean="0"/>
          </a:p>
          <a:p>
            <a:endParaRPr lang="en-US" dirty="0"/>
          </a:p>
        </p:txBody>
      </p:sp>
    </p:spTree>
    <p:extLst>
      <p:ext uri="{BB962C8B-B14F-4D97-AF65-F5344CB8AC3E}">
        <p14:creationId xmlns:p14="http://schemas.microsoft.com/office/powerpoint/2010/main" val="13675728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301366"/>
          </a:solidFill>
        </p:spPr>
        <p:txBody>
          <a:bodyPr/>
          <a:lstStyle/>
          <a:p>
            <a:r>
              <a:rPr lang="en-US" dirty="0" smtClean="0"/>
              <a:t>Setting: Amusement park</a:t>
            </a:r>
            <a:endParaRPr lang="en-US" dirty="0"/>
          </a:p>
        </p:txBody>
      </p:sp>
      <p:sp>
        <p:nvSpPr>
          <p:cNvPr id="3" name="Content Placeholder 2"/>
          <p:cNvSpPr>
            <a:spLocks noGrp="1"/>
          </p:cNvSpPr>
          <p:nvPr>
            <p:ph sz="quarter" idx="13"/>
          </p:nvPr>
        </p:nvSpPr>
        <p:spPr/>
        <p:txBody>
          <a:bodyPr/>
          <a:lstStyle/>
          <a:p>
            <a:r>
              <a:rPr lang="en-US" dirty="0" smtClean="0"/>
              <a:t>An ironic site </a:t>
            </a:r>
          </a:p>
          <a:p>
            <a:r>
              <a:rPr lang="en-US" dirty="0" smtClean="0"/>
              <a:t>A site of memory (typically happy memories)</a:t>
            </a:r>
          </a:p>
          <a:p>
            <a:r>
              <a:rPr lang="en-US" dirty="0" smtClean="0"/>
              <a:t>Joker turns into a site of traumatic memory</a:t>
            </a:r>
          </a:p>
          <a:p>
            <a:r>
              <a:rPr lang="en-US" dirty="0" smtClean="0"/>
              <a:t>Interiority of Joker’s mind</a:t>
            </a:r>
          </a:p>
          <a:p>
            <a:r>
              <a:rPr lang="en-US" dirty="0" smtClean="0"/>
              <a:t>Trying to invade and penetrate Gordon’s psyche with trauma</a:t>
            </a:r>
          </a:p>
          <a:p>
            <a:r>
              <a:rPr lang="en-US" dirty="0" smtClean="0"/>
              <a:t>Monologue-expresses his attempt at mind control</a:t>
            </a:r>
          </a:p>
          <a:p>
            <a:r>
              <a:rPr lang="en-US" dirty="0" smtClean="0"/>
              <a:t>Joker as voice-over</a:t>
            </a:r>
          </a:p>
          <a:p>
            <a:r>
              <a:rPr lang="en-US" dirty="0" smtClean="0"/>
              <a:t>Avoids confronting </a:t>
            </a:r>
            <a:r>
              <a:rPr lang="en-US" dirty="0"/>
              <a:t>G</a:t>
            </a:r>
            <a:r>
              <a:rPr lang="en-US" dirty="0" smtClean="0"/>
              <a:t>ordon face to face—scarier that way</a:t>
            </a:r>
          </a:p>
          <a:p>
            <a:r>
              <a:rPr lang="en-US" dirty="0" smtClean="0"/>
              <a:t>Mind control works better that way</a:t>
            </a:r>
            <a:endParaRPr lang="en-US" dirty="0"/>
          </a:p>
        </p:txBody>
      </p:sp>
    </p:spTree>
    <p:extLst>
      <p:ext uri="{BB962C8B-B14F-4D97-AF65-F5344CB8AC3E}">
        <p14:creationId xmlns:p14="http://schemas.microsoft.com/office/powerpoint/2010/main" val="30389489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301366"/>
          </a:solidFill>
        </p:spPr>
        <p:txBody>
          <a:bodyPr/>
          <a:lstStyle/>
          <a:p>
            <a:r>
              <a:rPr lang="en-US" dirty="0"/>
              <a:t>Joker: “not playing with a full deck”</a:t>
            </a:r>
          </a:p>
        </p:txBody>
      </p:sp>
      <p:sp>
        <p:nvSpPr>
          <p:cNvPr id="3" name="Content Placeholder 2"/>
          <p:cNvSpPr>
            <a:spLocks noGrp="1"/>
          </p:cNvSpPr>
          <p:nvPr>
            <p:ph sz="quarter" idx="13"/>
          </p:nvPr>
        </p:nvSpPr>
        <p:spPr/>
        <p:txBody>
          <a:bodyPr>
            <a:normAutofit fontScale="85000" lnSpcReduction="10000"/>
          </a:bodyPr>
          <a:lstStyle/>
          <a:p>
            <a:r>
              <a:rPr lang="en-US" sz="2400" dirty="0" smtClean="0"/>
              <a:t>Deeds </a:t>
            </a:r>
            <a:r>
              <a:rPr lang="en-US" sz="2400" dirty="0"/>
              <a:t>are absurd and violent and utterly ghastly</a:t>
            </a:r>
          </a:p>
          <a:p>
            <a:r>
              <a:rPr lang="en-US" sz="2400" dirty="0"/>
              <a:t>His deeds are unimaginable awful, not just criminal</a:t>
            </a:r>
          </a:p>
          <a:p>
            <a:r>
              <a:rPr lang="en-US" sz="2400" dirty="0"/>
              <a:t>Actions are morally abominable</a:t>
            </a:r>
          </a:p>
          <a:p>
            <a:r>
              <a:rPr lang="en-US" sz="2400" dirty="0"/>
              <a:t>Laughing gas; permanent smile—his trademark techniques</a:t>
            </a:r>
          </a:p>
          <a:p>
            <a:r>
              <a:rPr lang="en-US" sz="2400" dirty="0"/>
              <a:t>Is he morally responsible?</a:t>
            </a:r>
          </a:p>
          <a:p>
            <a:r>
              <a:rPr lang="en-US" sz="2400" dirty="0"/>
              <a:t>Are genuinely insane people morally responsible?</a:t>
            </a:r>
          </a:p>
          <a:p>
            <a:r>
              <a:rPr lang="en-US" sz="2400" dirty="0"/>
              <a:t>He displays values that are genuinely disturbed—he treats people as objects</a:t>
            </a:r>
          </a:p>
          <a:p>
            <a:r>
              <a:rPr lang="en-US" sz="2400" dirty="0"/>
              <a:t>He lacks a sense of self-preservation</a:t>
            </a:r>
          </a:p>
          <a:p>
            <a:r>
              <a:rPr lang="en-US" sz="2400" dirty="0"/>
              <a:t>Once he went mad, is it safe to assume that he no longer operated out of free will?</a:t>
            </a:r>
          </a:p>
          <a:p>
            <a:endParaRPr lang="en-US" dirty="0"/>
          </a:p>
          <a:p>
            <a:endParaRPr lang="en-US" dirty="0"/>
          </a:p>
        </p:txBody>
      </p:sp>
    </p:spTree>
    <p:extLst>
      <p:ext uri="{BB962C8B-B14F-4D97-AF65-F5344CB8AC3E}">
        <p14:creationId xmlns:p14="http://schemas.microsoft.com/office/powerpoint/2010/main" val="33759270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solidFill>
            <a:srgbClr val="301366"/>
          </a:solidFill>
        </p:spPr>
        <p:txBody>
          <a:bodyPr/>
          <a:lstStyle/>
          <a:p>
            <a:r>
              <a:rPr lang="en-US" i="1" dirty="0" smtClean="0"/>
              <a:t>The Killing Joke</a:t>
            </a:r>
            <a:r>
              <a:rPr lang="en-US" dirty="0" smtClean="0"/>
              <a:t>: Emphasis?</a:t>
            </a:r>
            <a:endParaRPr lang="en-US" dirty="0"/>
          </a:p>
        </p:txBody>
      </p:sp>
      <p:pic>
        <p:nvPicPr>
          <p:cNvPr id="7" name="Content Placeholder 6" descr="joker.jpg"/>
          <p:cNvPicPr>
            <a:picLocks noGrp="1" noChangeAspect="1"/>
          </p:cNvPicPr>
          <p:nvPr>
            <p:ph sz="quarter" idx="13"/>
          </p:nvPr>
        </p:nvPicPr>
        <p:blipFill>
          <a:blip r:embed="rId2">
            <a:extLst>
              <a:ext uri="{28A0092B-C50C-407E-A947-70E740481C1C}">
                <a14:useLocalDpi xmlns:a14="http://schemas.microsoft.com/office/drawing/2010/main" val="0"/>
              </a:ext>
            </a:extLst>
          </a:blip>
          <a:srcRect l="-4167" r="-4167"/>
          <a:stretch>
            <a:fillRect/>
          </a:stretch>
        </p:blipFill>
        <p:spPr/>
      </p:pic>
    </p:spTree>
    <p:extLst>
      <p:ext uri="{BB962C8B-B14F-4D97-AF65-F5344CB8AC3E}">
        <p14:creationId xmlns:p14="http://schemas.microsoft.com/office/powerpoint/2010/main" val="3844779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Joker/batman</a:t>
            </a:r>
            <a:endParaRPr lang="en-US" dirty="0"/>
          </a:p>
        </p:txBody>
      </p:sp>
      <p:pic>
        <p:nvPicPr>
          <p:cNvPr id="4" name="Content Placeholder 3"/>
          <p:cNvPicPr>
            <a:picLocks noGrp="1" noChangeAspect="1"/>
          </p:cNvPicPr>
          <p:nvPr>
            <p:ph sz="quarter" idx="13"/>
          </p:nvPr>
        </p:nvPicPr>
        <p:blipFill>
          <a:blip r:embed="rId2"/>
          <a:srcRect t="-472" b="-472"/>
          <a:stretch>
            <a:fillRect/>
          </a:stretch>
        </p:blipFill>
        <p:spPr/>
      </p:pic>
    </p:spTree>
    <p:extLst>
      <p:ext uri="{BB962C8B-B14F-4D97-AF65-F5344CB8AC3E}">
        <p14:creationId xmlns:p14="http://schemas.microsoft.com/office/powerpoint/2010/main" val="16023525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301366"/>
          </a:solidFill>
        </p:spPr>
        <p:txBody>
          <a:bodyPr/>
          <a:lstStyle/>
          <a:p>
            <a:r>
              <a:rPr lang="en-US" dirty="0"/>
              <a:t>Joker and </a:t>
            </a:r>
            <a:r>
              <a:rPr lang="en-US" dirty="0" smtClean="0"/>
              <a:t>Batman (duality)</a:t>
            </a:r>
            <a:endParaRPr lang="en-US" dirty="0"/>
          </a:p>
        </p:txBody>
      </p:sp>
      <p:sp>
        <p:nvSpPr>
          <p:cNvPr id="3" name="Content Placeholder 2"/>
          <p:cNvSpPr>
            <a:spLocks noGrp="1"/>
          </p:cNvSpPr>
          <p:nvPr>
            <p:ph sz="quarter" idx="13"/>
          </p:nvPr>
        </p:nvSpPr>
        <p:spPr/>
        <p:txBody>
          <a:bodyPr>
            <a:normAutofit/>
          </a:bodyPr>
          <a:lstStyle/>
          <a:p>
            <a:r>
              <a:rPr lang="en-US" sz="2400" dirty="0"/>
              <a:t>Joker wants the approval of </a:t>
            </a:r>
            <a:r>
              <a:rPr lang="en-US" sz="2400" dirty="0" smtClean="0"/>
              <a:t>Batman. Why? </a:t>
            </a:r>
          </a:p>
          <a:p>
            <a:r>
              <a:rPr lang="en-US" sz="2400" dirty="0" smtClean="0"/>
              <a:t>The </a:t>
            </a:r>
            <a:r>
              <a:rPr lang="en-US" sz="2400" dirty="0"/>
              <a:t>respect and approval of the hero is needed to justify the supervillain’s existence and </a:t>
            </a:r>
            <a:r>
              <a:rPr lang="en-US" sz="2400" dirty="0" smtClean="0"/>
              <a:t>villainy</a:t>
            </a:r>
          </a:p>
          <a:p>
            <a:r>
              <a:rPr lang="en-US" sz="2400" dirty="0" smtClean="0"/>
              <a:t>But </a:t>
            </a:r>
            <a:r>
              <a:rPr lang="en-US" sz="2400" dirty="0"/>
              <a:t>the hero never gives it which is why the relationship persists </a:t>
            </a:r>
            <a:endParaRPr lang="en-US" sz="2400" dirty="0" smtClean="0"/>
          </a:p>
          <a:p>
            <a:r>
              <a:rPr lang="en-US" sz="2400" dirty="0" smtClean="0"/>
              <a:t>The </a:t>
            </a:r>
            <a:r>
              <a:rPr lang="en-US" sz="2400" dirty="0"/>
              <a:t>rejection leads the supervillain into error that leads to his capture or loss, reinforcing the </a:t>
            </a:r>
            <a:r>
              <a:rPr lang="en-US" sz="2400" dirty="0" smtClean="0"/>
              <a:t>superiority </a:t>
            </a:r>
            <a:r>
              <a:rPr lang="en-US" sz="2400" dirty="0"/>
              <a:t>of the superhero</a:t>
            </a:r>
          </a:p>
          <a:p>
            <a:r>
              <a:rPr lang="en-US" sz="2400" dirty="0"/>
              <a:t>How does Batman/Joker dyad complicate this? Do you agree or disagree?</a:t>
            </a:r>
          </a:p>
          <a:p>
            <a:endParaRPr lang="en-US" dirty="0"/>
          </a:p>
        </p:txBody>
      </p:sp>
    </p:spTree>
    <p:extLst>
      <p:ext uri="{BB962C8B-B14F-4D97-AF65-F5344CB8AC3E}">
        <p14:creationId xmlns:p14="http://schemas.microsoft.com/office/powerpoint/2010/main" val="6680832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301366"/>
          </a:solidFill>
        </p:spPr>
        <p:txBody>
          <a:bodyPr/>
          <a:lstStyle/>
          <a:p>
            <a:r>
              <a:rPr lang="en-US" dirty="0"/>
              <a:t>Batman Killing the Joker: “who has the last laugh”?</a:t>
            </a:r>
          </a:p>
        </p:txBody>
      </p:sp>
      <p:sp>
        <p:nvSpPr>
          <p:cNvPr id="3" name="Content Placeholder 2"/>
          <p:cNvSpPr>
            <a:spLocks noGrp="1"/>
          </p:cNvSpPr>
          <p:nvPr>
            <p:ph sz="quarter" idx="13"/>
          </p:nvPr>
        </p:nvSpPr>
        <p:spPr>
          <a:xfrm>
            <a:off x="609600" y="1600199"/>
            <a:ext cx="7924800" cy="5110877"/>
          </a:xfrm>
        </p:spPr>
        <p:txBody>
          <a:bodyPr>
            <a:normAutofit/>
          </a:bodyPr>
          <a:lstStyle/>
          <a:p>
            <a:r>
              <a:rPr lang="en-US" sz="2200" b="1" dirty="0" smtClean="0"/>
              <a:t>A</a:t>
            </a:r>
            <a:r>
              <a:rPr lang="en-US" sz="2200" b="1" dirty="0"/>
              <a:t>) Why he should kill Joker:</a:t>
            </a:r>
          </a:p>
          <a:p>
            <a:r>
              <a:rPr lang="en-US" sz="2200" dirty="0"/>
              <a:t>Batman is morally obligated to kill the joker (Tariq Moosa)</a:t>
            </a:r>
          </a:p>
          <a:p>
            <a:r>
              <a:rPr lang="en-US" sz="2200" dirty="0" smtClean="0"/>
              <a:t>It </a:t>
            </a:r>
            <a:r>
              <a:rPr lang="en-US" sz="2200" dirty="0"/>
              <a:t>would maximize happiness and the betterment of society</a:t>
            </a:r>
          </a:p>
          <a:p>
            <a:pPr marL="0" indent="0">
              <a:buNone/>
            </a:pPr>
            <a:endParaRPr lang="en-US" sz="2200" b="1" dirty="0" smtClean="0"/>
          </a:p>
          <a:p>
            <a:r>
              <a:rPr lang="en-US" sz="2200" b="1" dirty="0" smtClean="0"/>
              <a:t>B</a:t>
            </a:r>
            <a:r>
              <a:rPr lang="en-US" sz="2200" b="1" dirty="0"/>
              <a:t>) Why Batman </a:t>
            </a:r>
            <a:r>
              <a:rPr lang="en-US" sz="2200" b="1" dirty="0" smtClean="0"/>
              <a:t>shouldn't</a:t>
            </a:r>
            <a:r>
              <a:rPr lang="fr-FR" sz="2200" b="1" dirty="0" smtClean="0"/>
              <a:t>’</a:t>
            </a:r>
            <a:r>
              <a:rPr lang="en-US" sz="2200" b="1" dirty="0" smtClean="0"/>
              <a:t>t </a:t>
            </a:r>
            <a:r>
              <a:rPr lang="en-US" sz="2200" b="1" dirty="0"/>
              <a:t>kill the Joker:</a:t>
            </a:r>
          </a:p>
          <a:p>
            <a:r>
              <a:rPr lang="en-US" sz="2200" dirty="0"/>
              <a:t>Batman's code of conduct isn't an arbitrary set of rules that can be broken or bent in service to a higher power -- it </a:t>
            </a:r>
            <a:r>
              <a:rPr lang="en-US" sz="2200" i="1" dirty="0"/>
              <a:t>is</a:t>
            </a:r>
            <a:r>
              <a:rPr lang="en-US" sz="2200" dirty="0"/>
              <a:t> the higher power. </a:t>
            </a:r>
            <a:r>
              <a:rPr lang="en-US" sz="2200" dirty="0" smtClean="0"/>
              <a:t>Batman </a:t>
            </a:r>
            <a:r>
              <a:rPr lang="en-US" sz="2200" dirty="0"/>
              <a:t>has resolved that killing is wrong, and so not killing is an inviolable imperative.</a:t>
            </a:r>
          </a:p>
          <a:p>
            <a:r>
              <a:rPr lang="en-US" sz="2200" dirty="0" smtClean="0"/>
              <a:t>Society </a:t>
            </a:r>
            <a:r>
              <a:rPr lang="en-US" sz="2200" dirty="0"/>
              <a:t>should execute him, not Batman-breach of society’s structure</a:t>
            </a:r>
          </a:p>
          <a:p>
            <a:endParaRPr lang="en-US" dirty="0"/>
          </a:p>
          <a:p>
            <a:endParaRPr lang="en-US" dirty="0"/>
          </a:p>
        </p:txBody>
      </p:sp>
    </p:spTree>
    <p:extLst>
      <p:ext uri="{BB962C8B-B14F-4D97-AF65-F5344CB8AC3E}">
        <p14:creationId xmlns:p14="http://schemas.microsoft.com/office/powerpoint/2010/main" val="14806724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301366"/>
          </a:solidFill>
        </p:spPr>
        <p:txBody>
          <a:bodyPr/>
          <a:lstStyle/>
          <a:p>
            <a:r>
              <a:rPr lang="en-US" sz="2400" dirty="0"/>
              <a:t>Issue central to the relationship: Joker’s claim to or capacity for reformation and rehabilitation</a:t>
            </a:r>
            <a:br>
              <a:rPr lang="en-US" sz="2400" dirty="0"/>
            </a:br>
            <a:endParaRPr lang="en-US" sz="2400" dirty="0"/>
          </a:p>
        </p:txBody>
      </p:sp>
      <p:pic>
        <p:nvPicPr>
          <p:cNvPr id="4" name="Content Placeholder 3" descr="dcmoment11.jpg"/>
          <p:cNvPicPr>
            <a:picLocks noGrp="1" noChangeAspect="1"/>
          </p:cNvPicPr>
          <p:nvPr>
            <p:ph sz="quarter" idx="13"/>
          </p:nvPr>
        </p:nvPicPr>
        <p:blipFill>
          <a:blip r:embed="rId2">
            <a:extLst>
              <a:ext uri="{28A0092B-C50C-407E-A947-70E740481C1C}">
                <a14:useLocalDpi xmlns:a14="http://schemas.microsoft.com/office/drawing/2010/main" val="0"/>
              </a:ext>
            </a:extLst>
          </a:blip>
          <a:srcRect l="-96370" r="-96370"/>
          <a:stretch>
            <a:fillRect/>
          </a:stretch>
        </p:blipFill>
        <p:spPr>
          <a:xfrm>
            <a:off x="799162" y="1600200"/>
            <a:ext cx="7924800" cy="4114800"/>
          </a:xfrm>
          <a:prstGeom prst="rect">
            <a:avLst/>
          </a:prstGeom>
        </p:spPr>
      </p:pic>
    </p:spTree>
    <p:extLst>
      <p:ext uri="{BB962C8B-B14F-4D97-AF65-F5344CB8AC3E}">
        <p14:creationId xmlns:p14="http://schemas.microsoft.com/office/powerpoint/2010/main" val="18815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8000"/>
          </a:solidFill>
        </p:spPr>
        <p:txBody>
          <a:bodyPr/>
          <a:lstStyle/>
          <a:p>
            <a:pPr algn="ctr"/>
            <a:r>
              <a:rPr lang="en-US" dirty="0" smtClean="0"/>
              <a:t>behind this Confrontation: </a:t>
            </a:r>
            <a:br>
              <a:rPr lang="en-US" dirty="0" smtClean="0"/>
            </a:br>
            <a:r>
              <a:rPr lang="en-US" i="1" dirty="0" smtClean="0"/>
              <a:t>same Old Story</a:t>
            </a:r>
            <a:endParaRPr lang="en-US" i="1" dirty="0"/>
          </a:p>
        </p:txBody>
      </p:sp>
      <p:sp>
        <p:nvSpPr>
          <p:cNvPr id="3" name="Content Placeholder 2"/>
          <p:cNvSpPr>
            <a:spLocks noGrp="1"/>
          </p:cNvSpPr>
          <p:nvPr>
            <p:ph sz="quarter" idx="13"/>
          </p:nvPr>
        </p:nvSpPr>
        <p:spPr/>
        <p:txBody>
          <a:bodyPr>
            <a:normAutofit fontScale="92500" lnSpcReduction="20000"/>
          </a:bodyPr>
          <a:lstStyle/>
          <a:p>
            <a:r>
              <a:rPr lang="en-US" sz="2800" dirty="0" smtClean="0"/>
              <a:t>A fight for love and glory</a:t>
            </a:r>
          </a:p>
          <a:p>
            <a:r>
              <a:rPr lang="en-US" sz="2800" dirty="0" smtClean="0"/>
              <a:t>A case of do or die…</a:t>
            </a:r>
          </a:p>
          <a:p>
            <a:r>
              <a:rPr lang="en-US" sz="2800" dirty="0" smtClean="0"/>
              <a:t>We want the hero to win (what usually happens)</a:t>
            </a:r>
          </a:p>
          <a:p>
            <a:r>
              <a:rPr lang="en-US" sz="2800" dirty="0" smtClean="0"/>
              <a:t>We want a lot of “collateral suspense”</a:t>
            </a:r>
          </a:p>
          <a:p>
            <a:r>
              <a:rPr lang="en-US" sz="2800" dirty="0" smtClean="0"/>
              <a:t>We want a nail-</a:t>
            </a:r>
            <a:r>
              <a:rPr lang="en-US" sz="2800" dirty="0"/>
              <a:t>b</a:t>
            </a:r>
            <a:r>
              <a:rPr lang="en-US" sz="2800" dirty="0" smtClean="0"/>
              <a:t>iting fight</a:t>
            </a:r>
          </a:p>
          <a:p>
            <a:r>
              <a:rPr lang="en-US" sz="2800" dirty="0" smtClean="0"/>
              <a:t>The villain must outclass the hero; be virtually unbeatable </a:t>
            </a:r>
          </a:p>
          <a:p>
            <a:r>
              <a:rPr lang="en-US" sz="2800" dirty="0" smtClean="0"/>
              <a:t>The more unstoppable and terrifying the hero, the more satisfying the heroic victory (Chris Claremont)</a:t>
            </a:r>
          </a:p>
          <a:p>
            <a:r>
              <a:rPr lang="en-US" sz="2800" dirty="0"/>
              <a:t>Both hero and supervillain are motivated</a:t>
            </a:r>
          </a:p>
          <a:p>
            <a:endParaRPr lang="en-US" sz="2800" dirty="0" smtClean="0"/>
          </a:p>
          <a:p>
            <a:pPr marL="0" indent="0">
              <a:buNone/>
            </a:pPr>
            <a:endParaRPr lang="en-US" sz="2800" dirty="0"/>
          </a:p>
        </p:txBody>
      </p:sp>
    </p:spTree>
    <p:extLst>
      <p:ext uri="{BB962C8B-B14F-4D97-AF65-F5344CB8AC3E}">
        <p14:creationId xmlns:p14="http://schemas.microsoft.com/office/powerpoint/2010/main" val="6866800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killing joke.jpg"/>
          <p:cNvPicPr>
            <a:picLocks noGrp="1" noChangeAspect="1"/>
          </p:cNvPicPr>
          <p:nvPr>
            <p:ph sz="quarter" idx="13"/>
          </p:nvPr>
        </p:nvPicPr>
        <p:blipFill>
          <a:blip r:embed="rId2">
            <a:extLst>
              <a:ext uri="{28A0092B-C50C-407E-A947-70E740481C1C}">
                <a14:useLocalDpi xmlns:a14="http://schemas.microsoft.com/office/drawing/2010/main" val="0"/>
              </a:ext>
            </a:extLst>
          </a:blip>
          <a:srcRect t="-44398" b="-44398"/>
          <a:stretch>
            <a:fillRect/>
          </a:stretch>
        </p:blipFill>
        <p:spPr/>
      </p:pic>
      <p:pic>
        <p:nvPicPr>
          <p:cNvPr id="7" name="Content Placeholder 6" descr="killing joke.jpg"/>
          <p:cNvPicPr>
            <a:picLocks noGrp="1" noChangeAspect="1"/>
          </p:cNvPicPr>
          <p:nvPr>
            <p:ph sz="quarter" idx="14"/>
          </p:nvPr>
        </p:nvPicPr>
        <p:blipFill>
          <a:blip r:embed="rId3">
            <a:extLst>
              <a:ext uri="{28A0092B-C50C-407E-A947-70E740481C1C}">
                <a14:useLocalDpi xmlns:a14="http://schemas.microsoft.com/office/drawing/2010/main" val="0"/>
              </a:ext>
            </a:extLst>
          </a:blip>
          <a:srcRect l="21041" r="21041"/>
          <a:stretch>
            <a:fillRect/>
          </a:stretch>
        </p:blipFill>
        <p:spPr/>
      </p:pic>
      <p:sp>
        <p:nvSpPr>
          <p:cNvPr id="2" name="Title 1"/>
          <p:cNvSpPr>
            <a:spLocks noGrp="1"/>
          </p:cNvSpPr>
          <p:nvPr>
            <p:ph type="title"/>
          </p:nvPr>
        </p:nvSpPr>
        <p:spPr>
          <a:solidFill>
            <a:srgbClr val="301366"/>
          </a:solidFill>
        </p:spPr>
        <p:txBody>
          <a:bodyPr/>
          <a:lstStyle/>
          <a:p>
            <a:r>
              <a:rPr lang="en-US" dirty="0" smtClean="0"/>
              <a:t>Epilogue (?)</a:t>
            </a:r>
            <a:endParaRPr lang="en-US" dirty="0"/>
          </a:p>
        </p:txBody>
      </p:sp>
    </p:spTree>
    <p:extLst>
      <p:ext uri="{BB962C8B-B14F-4D97-AF65-F5344CB8AC3E}">
        <p14:creationId xmlns:p14="http://schemas.microsoft.com/office/powerpoint/2010/main" val="22052932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joker.jpg"/>
          <p:cNvPicPr>
            <a:picLocks noGrp="1" noChangeAspect="1"/>
          </p:cNvPicPr>
          <p:nvPr>
            <p:ph sz="quarter" idx="13"/>
          </p:nvPr>
        </p:nvPicPr>
        <p:blipFill>
          <a:blip r:embed="rId2">
            <a:extLst>
              <a:ext uri="{28A0092B-C50C-407E-A947-70E740481C1C}">
                <a14:useLocalDpi xmlns:a14="http://schemas.microsoft.com/office/drawing/2010/main" val="0"/>
              </a:ext>
            </a:extLst>
          </a:blip>
          <a:srcRect l="-35241" r="-35241"/>
          <a:stretch>
            <a:fillRect/>
          </a:stretch>
        </p:blipFill>
        <p:spPr/>
      </p:pic>
      <p:sp>
        <p:nvSpPr>
          <p:cNvPr id="2" name="Title 1"/>
          <p:cNvSpPr>
            <a:spLocks noGrp="1"/>
          </p:cNvSpPr>
          <p:nvPr>
            <p:ph type="title"/>
          </p:nvPr>
        </p:nvSpPr>
        <p:spPr>
          <a:xfrm>
            <a:off x="612648" y="1080597"/>
            <a:ext cx="2971800" cy="1464483"/>
          </a:xfrm>
        </p:spPr>
        <p:txBody>
          <a:bodyPr/>
          <a:lstStyle/>
          <a:p>
            <a:r>
              <a:rPr lang="en-US" sz="2800" dirty="0" smtClean="0"/>
              <a:t>The </a:t>
            </a:r>
            <a:r>
              <a:rPr lang="en-US" sz="2800" dirty="0"/>
              <a:t>F</a:t>
            </a:r>
            <a:r>
              <a:rPr lang="en-US" sz="2800" dirty="0" smtClean="0"/>
              <a:t>inal Joke: (Ending of </a:t>
            </a:r>
            <a:r>
              <a:rPr lang="en-US" sz="2800" i="1" dirty="0" smtClean="0"/>
              <a:t>The Killing Joke</a:t>
            </a:r>
            <a:r>
              <a:rPr lang="en-US" sz="2800" dirty="0" smtClean="0"/>
              <a:t>)</a:t>
            </a:r>
            <a:endParaRPr lang="en-US" sz="2800" dirty="0"/>
          </a:p>
        </p:txBody>
      </p:sp>
      <p:sp>
        <p:nvSpPr>
          <p:cNvPr id="5" name="Text Placeholder 4"/>
          <p:cNvSpPr>
            <a:spLocks noGrp="1"/>
          </p:cNvSpPr>
          <p:nvPr>
            <p:ph type="body" sz="half" idx="2"/>
          </p:nvPr>
        </p:nvSpPr>
        <p:spPr/>
        <p:txBody>
          <a:bodyPr>
            <a:normAutofit/>
          </a:bodyPr>
          <a:lstStyle/>
          <a:p>
            <a:pPr marL="285750" indent="-285750">
              <a:buFont typeface="Arial"/>
              <a:buChar char="•"/>
            </a:pPr>
            <a:r>
              <a:rPr lang="en-US" sz="2000" dirty="0" smtClean="0"/>
              <a:t>Ambiguous ending</a:t>
            </a:r>
          </a:p>
          <a:p>
            <a:pPr marL="285750" indent="-285750">
              <a:buFont typeface="Arial"/>
              <a:buChar char="•"/>
            </a:pPr>
            <a:r>
              <a:rPr lang="en-US" sz="2000" dirty="0" smtClean="0"/>
              <a:t>Does Batman kill the Joker?</a:t>
            </a:r>
          </a:p>
          <a:p>
            <a:pPr marL="285750" indent="-285750">
              <a:buFont typeface="Arial"/>
              <a:buChar char="•"/>
            </a:pPr>
            <a:r>
              <a:rPr lang="en-US" sz="2000" dirty="0">
                <a:hlinkClick r:id="rId3"/>
              </a:rPr>
              <a:t>http://comicsalliance.com/batman-killing-joke-ending-grant-morrison-alan-moore-brian-bolland-dc</a:t>
            </a:r>
            <a:r>
              <a:rPr lang="en-US" sz="2000" dirty="0" smtClean="0">
                <a:hlinkClick r:id="rId3"/>
              </a:rPr>
              <a:t>/</a:t>
            </a:r>
            <a:endParaRPr lang="en-US" sz="2000" dirty="0" smtClean="0"/>
          </a:p>
          <a:p>
            <a:pPr marL="285750" indent="-285750">
              <a:buFont typeface="Arial"/>
              <a:buChar char="•"/>
            </a:pPr>
            <a:endParaRPr lang="en-US" sz="2000" dirty="0"/>
          </a:p>
        </p:txBody>
      </p:sp>
    </p:spTree>
    <p:extLst>
      <p:ext uri="{BB962C8B-B14F-4D97-AF65-F5344CB8AC3E}">
        <p14:creationId xmlns:p14="http://schemas.microsoft.com/office/powerpoint/2010/main" val="14277324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illing jok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400" y="1473200"/>
            <a:ext cx="7569200" cy="3898900"/>
          </a:xfrm>
          <a:prstGeom prst="rect">
            <a:avLst/>
          </a:prstGeom>
        </p:spPr>
      </p:pic>
    </p:spTree>
    <p:extLst>
      <p:ext uri="{BB962C8B-B14F-4D97-AF65-F5344CB8AC3E}">
        <p14:creationId xmlns:p14="http://schemas.microsoft.com/office/powerpoint/2010/main" val="35705893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solidFill>
            <a:srgbClr val="301366"/>
          </a:solidFill>
        </p:spPr>
        <p:txBody>
          <a:bodyPr/>
          <a:lstStyle/>
          <a:p>
            <a:r>
              <a:rPr lang="en-US" dirty="0" smtClean="0"/>
              <a:t>Epilogue</a:t>
            </a:r>
            <a:endParaRPr lang="en-US" dirty="0"/>
          </a:p>
        </p:txBody>
      </p:sp>
      <p:sp>
        <p:nvSpPr>
          <p:cNvPr id="5" name="Content Placeholder 4"/>
          <p:cNvSpPr>
            <a:spLocks noGrp="1"/>
          </p:cNvSpPr>
          <p:nvPr>
            <p:ph sz="quarter" idx="13"/>
          </p:nvPr>
        </p:nvSpPr>
        <p:spPr/>
        <p:txBody>
          <a:bodyPr>
            <a:normAutofit/>
          </a:bodyPr>
          <a:lstStyle/>
          <a:p>
            <a:pPr lvl="0"/>
            <a:r>
              <a:rPr lang="en-US" sz="2400" dirty="0" smtClean="0"/>
              <a:t>Follows the ending </a:t>
            </a:r>
            <a:r>
              <a:rPr lang="en-US" sz="2400" dirty="0"/>
              <a:t>it with a short story </a:t>
            </a:r>
            <a:endParaRPr lang="en-CA" sz="2400" dirty="0"/>
          </a:p>
          <a:p>
            <a:pPr lvl="0"/>
            <a:r>
              <a:rPr lang="en-US" sz="2400" dirty="0"/>
              <a:t>This story is meant to explain what really happens after the ambiguous </a:t>
            </a:r>
            <a:r>
              <a:rPr lang="en-US" sz="2400" dirty="0" smtClean="0"/>
              <a:t>panels</a:t>
            </a:r>
          </a:p>
          <a:p>
            <a:r>
              <a:rPr lang="en-US" sz="2400" dirty="0" smtClean="0"/>
              <a:t>Everyday innocent good guy expresses his fantasies to do an epic evil deed</a:t>
            </a:r>
          </a:p>
          <a:p>
            <a:endParaRPr lang="en-US" sz="2400" dirty="0" smtClean="0"/>
          </a:p>
          <a:p>
            <a:endParaRPr lang="en-US" sz="2400" dirty="0"/>
          </a:p>
        </p:txBody>
      </p:sp>
    </p:spTree>
    <p:extLst>
      <p:ext uri="{BB962C8B-B14F-4D97-AF65-F5344CB8AC3E}">
        <p14:creationId xmlns:p14="http://schemas.microsoft.com/office/powerpoint/2010/main" val="15289409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979755"/>
          </a:xfrm>
          <a:solidFill>
            <a:srgbClr val="008000"/>
          </a:solidFill>
        </p:spPr>
        <p:txBody>
          <a:bodyPr/>
          <a:lstStyle/>
          <a:p>
            <a:r>
              <a:rPr lang="en-US" sz="2800" dirty="0" smtClean="0"/>
              <a:t>The Five Types: 1. The Monster</a:t>
            </a:r>
            <a:br>
              <a:rPr lang="en-US" sz="2800" dirty="0" smtClean="0"/>
            </a:br>
            <a:r>
              <a:rPr lang="en-US" sz="1600" dirty="0" smtClean="0"/>
              <a:t>Based on Peter Coogan’s </a:t>
            </a:r>
            <a:r>
              <a:rPr lang="en-US" sz="1600" i="1" dirty="0" smtClean="0"/>
              <a:t>Superhero</a:t>
            </a:r>
            <a:r>
              <a:rPr lang="en-US" sz="1600" dirty="0" smtClean="0"/>
              <a:t>: </a:t>
            </a:r>
            <a:r>
              <a:rPr lang="en-US" sz="1600" i="1" dirty="0" smtClean="0"/>
              <a:t>The Secret Origins of a Genre</a:t>
            </a:r>
            <a:endParaRPr lang="en-US" sz="1600" dirty="0"/>
          </a:p>
        </p:txBody>
      </p:sp>
      <p:sp>
        <p:nvSpPr>
          <p:cNvPr id="3" name="Content Placeholder 2"/>
          <p:cNvSpPr>
            <a:spLocks noGrp="1"/>
          </p:cNvSpPr>
          <p:nvPr>
            <p:ph sz="quarter" idx="13"/>
          </p:nvPr>
        </p:nvSpPr>
        <p:spPr>
          <a:xfrm>
            <a:off x="609600" y="1600200"/>
            <a:ext cx="7924800" cy="5257800"/>
          </a:xfrm>
        </p:spPr>
        <p:txBody>
          <a:bodyPr>
            <a:noAutofit/>
          </a:bodyPr>
          <a:lstStyle/>
          <a:p>
            <a:r>
              <a:rPr lang="en-US" sz="2800" dirty="0" smtClean="0"/>
              <a:t>Oldest </a:t>
            </a:r>
            <a:r>
              <a:rPr lang="en-US" sz="2800" dirty="0"/>
              <a:t>type; </a:t>
            </a:r>
            <a:r>
              <a:rPr lang="en-US" sz="2800" dirty="0" smtClean="0"/>
              <a:t>figures </a:t>
            </a:r>
            <a:r>
              <a:rPr lang="en-US" sz="2800" dirty="0"/>
              <a:t>as the inverse of humanity; beastly inform; </a:t>
            </a:r>
            <a:endParaRPr lang="en-US" sz="2800" dirty="0" smtClean="0"/>
          </a:p>
          <a:p>
            <a:r>
              <a:rPr lang="en-US" sz="2800" dirty="0" smtClean="0"/>
              <a:t>Eg. Humbaba </a:t>
            </a:r>
            <a:r>
              <a:rPr lang="en-US" sz="2800" dirty="0"/>
              <a:t>or the Bull of Heaven;</a:t>
            </a:r>
            <a:endParaRPr lang="en-US" sz="2800" dirty="0" smtClean="0"/>
          </a:p>
          <a:p>
            <a:r>
              <a:rPr lang="en-US" sz="2800" dirty="0" smtClean="0"/>
              <a:t>When a monster has a human form, it is monstrous morally—no sense of right or wrong, which is symbolically expressed by the monster’s lack of a </a:t>
            </a:r>
            <a:r>
              <a:rPr lang="en-US" sz="2800" dirty="0"/>
              <a:t>soul</a:t>
            </a:r>
          </a:p>
          <a:p>
            <a:r>
              <a:rPr lang="en-US" sz="2800" dirty="0" smtClean="0"/>
              <a:t>Eg. Frankenstein’s monster-lacks a soul</a:t>
            </a:r>
            <a:endParaRPr lang="en-US" sz="2800" dirty="0"/>
          </a:p>
          <a:p>
            <a:endParaRPr lang="en-US" sz="2800" dirty="0"/>
          </a:p>
          <a:p>
            <a:pPr marL="0" indent="0">
              <a:buNone/>
            </a:pPr>
            <a:endParaRPr lang="en-US" sz="2400" dirty="0"/>
          </a:p>
        </p:txBody>
      </p:sp>
    </p:spTree>
    <p:extLst>
      <p:ext uri="{BB962C8B-B14F-4D97-AF65-F5344CB8AC3E}">
        <p14:creationId xmlns:p14="http://schemas.microsoft.com/office/powerpoint/2010/main" val="1405703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8000"/>
          </a:solidFill>
        </p:spPr>
        <p:txBody>
          <a:bodyPr/>
          <a:lstStyle/>
          <a:p>
            <a:r>
              <a:rPr lang="en-US" sz="3200" b="1" dirty="0"/>
              <a:t>2. The enemy commander</a:t>
            </a:r>
            <a:br>
              <a:rPr lang="en-US" sz="3200" b="1" dirty="0"/>
            </a:br>
            <a:endParaRPr lang="en-US" dirty="0"/>
          </a:p>
        </p:txBody>
      </p:sp>
      <p:sp>
        <p:nvSpPr>
          <p:cNvPr id="3" name="Content Placeholder 2"/>
          <p:cNvSpPr>
            <a:spLocks noGrp="1"/>
          </p:cNvSpPr>
          <p:nvPr>
            <p:ph sz="quarter" idx="13"/>
          </p:nvPr>
        </p:nvSpPr>
        <p:spPr/>
        <p:txBody>
          <a:bodyPr>
            <a:normAutofit lnSpcReduction="10000"/>
          </a:bodyPr>
          <a:lstStyle/>
          <a:p>
            <a:r>
              <a:rPr lang="en-US" sz="2800" dirty="0" smtClean="0"/>
              <a:t>Represents alien societies whose values are at odds with those of the culture producing the stories</a:t>
            </a:r>
          </a:p>
          <a:p>
            <a:r>
              <a:rPr lang="en-US" sz="2800" dirty="0" smtClean="0"/>
              <a:t>Not viewed as villains in their own lands</a:t>
            </a:r>
          </a:p>
          <a:p>
            <a:r>
              <a:rPr lang="en-US" sz="2800" dirty="0" smtClean="0"/>
              <a:t>Has </a:t>
            </a:r>
            <a:r>
              <a:rPr lang="en-US" sz="2800" dirty="0"/>
              <a:t>the resources of the state behind him; </a:t>
            </a:r>
            <a:endParaRPr lang="en-US" sz="2800" dirty="0" smtClean="0"/>
          </a:p>
          <a:p>
            <a:r>
              <a:rPr lang="en-US" sz="2800" dirty="0" smtClean="0"/>
              <a:t>in </a:t>
            </a:r>
            <a:r>
              <a:rPr lang="en-US" sz="2800" dirty="0"/>
              <a:t>a position of legal authority in that society; </a:t>
            </a:r>
            <a:endParaRPr lang="en-US" sz="2800" dirty="0" smtClean="0"/>
          </a:p>
          <a:p>
            <a:r>
              <a:rPr lang="en-US" sz="2800" dirty="0" smtClean="0"/>
              <a:t>he </a:t>
            </a:r>
            <a:r>
              <a:rPr lang="en-US" sz="2800" dirty="0"/>
              <a:t>might be the king, tyrant, dictator</a:t>
            </a:r>
            <a:r>
              <a:rPr lang="en-US" sz="2800" dirty="0" smtClean="0"/>
              <a:t>, the </a:t>
            </a:r>
            <a:r>
              <a:rPr lang="en-US" sz="2800" dirty="0"/>
              <a:t>power behind the throne, military commander </a:t>
            </a:r>
          </a:p>
          <a:p>
            <a:r>
              <a:rPr lang="en-US" sz="2800" dirty="0"/>
              <a:t>Darth Vader, Milton’s Satan, Dr. Doom, Hitler </a:t>
            </a:r>
          </a:p>
          <a:p>
            <a:endParaRPr lang="en-US" dirty="0"/>
          </a:p>
        </p:txBody>
      </p:sp>
    </p:spTree>
    <p:extLst>
      <p:ext uri="{BB962C8B-B14F-4D97-AF65-F5344CB8AC3E}">
        <p14:creationId xmlns:p14="http://schemas.microsoft.com/office/powerpoint/2010/main" val="2595695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8000"/>
          </a:solidFill>
        </p:spPr>
        <p:txBody>
          <a:bodyPr/>
          <a:lstStyle/>
          <a:p>
            <a:r>
              <a:rPr lang="en-US" sz="3200" dirty="0"/>
              <a:t>3. </a:t>
            </a:r>
            <a:r>
              <a:rPr lang="en-US" sz="3200" b="1" dirty="0"/>
              <a:t>The mad scientist</a:t>
            </a:r>
            <a:br>
              <a:rPr lang="en-US" sz="3200" b="1" dirty="0"/>
            </a:br>
            <a:endParaRPr lang="en-US" dirty="0"/>
          </a:p>
        </p:txBody>
      </p:sp>
      <p:sp>
        <p:nvSpPr>
          <p:cNvPr id="3" name="Content Placeholder 2"/>
          <p:cNvSpPr>
            <a:spLocks noGrp="1"/>
          </p:cNvSpPr>
          <p:nvPr>
            <p:ph sz="quarter" idx="13"/>
          </p:nvPr>
        </p:nvSpPr>
        <p:spPr>
          <a:xfrm>
            <a:off x="609600" y="1600200"/>
            <a:ext cx="7924800" cy="5257800"/>
          </a:xfrm>
        </p:spPr>
        <p:txBody>
          <a:bodyPr>
            <a:normAutofit/>
          </a:bodyPr>
          <a:lstStyle/>
          <a:p>
            <a:r>
              <a:rPr lang="en-US" sz="2800" dirty="0" smtClean="0"/>
              <a:t>Excessive </a:t>
            </a:r>
            <a:r>
              <a:rPr lang="en-US" sz="2800" dirty="0"/>
              <a:t>pursuit of knowledge; </a:t>
            </a:r>
            <a:r>
              <a:rPr lang="en-US" sz="2800" dirty="0" smtClean="0"/>
              <a:t>fails </a:t>
            </a:r>
            <a:r>
              <a:rPr lang="en-US" sz="2800" dirty="0"/>
              <a:t>to see the moral dimensions or implications of his experiments</a:t>
            </a:r>
            <a:r>
              <a:rPr lang="en-US" sz="2800" dirty="0" smtClean="0"/>
              <a:t>; obsessive </a:t>
            </a:r>
            <a:r>
              <a:rPr lang="en-US" sz="2800" dirty="0"/>
              <a:t>behaviour</a:t>
            </a:r>
            <a:r>
              <a:rPr lang="en-US" sz="2800" dirty="0" smtClean="0"/>
              <a:t>; motivated </a:t>
            </a:r>
            <a:r>
              <a:rPr lang="en-US" sz="2800" dirty="0"/>
              <a:t>by </a:t>
            </a:r>
            <a:r>
              <a:rPr lang="en-US" sz="2800" dirty="0" smtClean="0"/>
              <a:t>revenge</a:t>
            </a:r>
          </a:p>
          <a:p>
            <a:r>
              <a:rPr lang="en-US" sz="2800" dirty="0" smtClean="0"/>
              <a:t>Employ dangerous and unorthodox methods</a:t>
            </a:r>
            <a:endParaRPr lang="en-US" sz="2800" dirty="0"/>
          </a:p>
          <a:p>
            <a:r>
              <a:rPr lang="en-US" sz="2800" dirty="0"/>
              <a:t>Dr. Victor Frankenstein, Dr. Faustus, Lex </a:t>
            </a:r>
            <a:r>
              <a:rPr lang="en-US" sz="2800" dirty="0" smtClean="0"/>
              <a:t>Luthor</a:t>
            </a:r>
          </a:p>
          <a:p>
            <a:r>
              <a:rPr lang="en-US" sz="2800" dirty="0" smtClean="0"/>
              <a:t>“In his quest for insight into the laws of nature, however altruistic, the mad scientist, too often misinterprets or altogether fails to perceive the full moral dimensions of his experimentation” (Peter Goodrich)</a:t>
            </a:r>
            <a:endParaRPr lang="en-US" sz="2800" dirty="0"/>
          </a:p>
          <a:p>
            <a:pPr marL="0" indent="0">
              <a:buNone/>
            </a:pPr>
            <a:endParaRPr lang="en-US" dirty="0"/>
          </a:p>
        </p:txBody>
      </p:sp>
    </p:spTree>
    <p:extLst>
      <p:ext uri="{BB962C8B-B14F-4D97-AF65-F5344CB8AC3E}">
        <p14:creationId xmlns:p14="http://schemas.microsoft.com/office/powerpoint/2010/main" val="3701781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7924800" cy="1114123"/>
          </a:xfrm>
          <a:solidFill>
            <a:srgbClr val="008000"/>
          </a:solidFill>
        </p:spPr>
        <p:txBody>
          <a:bodyPr/>
          <a:lstStyle/>
          <a:p>
            <a:r>
              <a:rPr lang="en-US" sz="3200" b="1" dirty="0"/>
              <a:t>4. The criminal mastermind</a:t>
            </a:r>
            <a:br>
              <a:rPr lang="en-US" sz="3200" b="1" dirty="0"/>
            </a:br>
            <a:endParaRPr lang="en-US" dirty="0"/>
          </a:p>
        </p:txBody>
      </p:sp>
      <p:sp>
        <p:nvSpPr>
          <p:cNvPr id="3" name="Content Placeholder 2"/>
          <p:cNvSpPr>
            <a:spLocks noGrp="1"/>
          </p:cNvSpPr>
          <p:nvPr>
            <p:ph sz="quarter" idx="13"/>
          </p:nvPr>
        </p:nvSpPr>
        <p:spPr>
          <a:xfrm>
            <a:off x="141099" y="1114123"/>
            <a:ext cx="8826527" cy="5581198"/>
          </a:xfrm>
        </p:spPr>
        <p:txBody>
          <a:bodyPr>
            <a:noAutofit/>
          </a:bodyPr>
          <a:lstStyle/>
          <a:p>
            <a:r>
              <a:rPr lang="en-US" sz="2400" dirty="0" smtClean="0"/>
              <a:t>Professor </a:t>
            </a:r>
            <a:r>
              <a:rPr lang="en-US" sz="2400" dirty="0"/>
              <a:t>Moriarty of Sherlock Holmes mysteries; Joker; </a:t>
            </a:r>
            <a:r>
              <a:rPr lang="en-US" sz="2400" dirty="0" err="1"/>
              <a:t>Riddler</a:t>
            </a:r>
            <a:r>
              <a:rPr lang="en-US" sz="2400" dirty="0"/>
              <a:t>; James Bond villains</a:t>
            </a:r>
          </a:p>
          <a:p>
            <a:r>
              <a:rPr lang="en-US" sz="2400" dirty="0"/>
              <a:t>Intellectual prowess—sets traps for the detective or </a:t>
            </a:r>
            <a:r>
              <a:rPr lang="en-US" sz="2400" dirty="0" smtClean="0"/>
              <a:t>hero</a:t>
            </a:r>
          </a:p>
          <a:p>
            <a:r>
              <a:rPr lang="en-US" sz="2400" dirty="0" smtClean="0"/>
              <a:t>Dates back to the detective story and the </a:t>
            </a:r>
            <a:r>
              <a:rPr lang="en-US" sz="2400" dirty="0" err="1" smtClean="0"/>
              <a:t>metagenre</a:t>
            </a:r>
            <a:r>
              <a:rPr lang="en-US" sz="2400" dirty="0" smtClean="0"/>
              <a:t> of crime fiction—fascinating and worthy adversary for the great detective</a:t>
            </a:r>
            <a:endParaRPr lang="en-US" sz="2400" dirty="0"/>
          </a:p>
          <a:p>
            <a:r>
              <a:rPr lang="en-US" sz="2400" dirty="0"/>
              <a:t>Sets rules of the game and displays a sense of </a:t>
            </a:r>
            <a:r>
              <a:rPr lang="en-US" sz="2400" dirty="0" err="1"/>
              <a:t>humour</a:t>
            </a:r>
            <a:r>
              <a:rPr lang="en-US" sz="2400" dirty="0"/>
              <a:t> about them</a:t>
            </a:r>
          </a:p>
          <a:p>
            <a:r>
              <a:rPr lang="en-US" sz="2400" dirty="0"/>
              <a:t>Values his adversary’s life </a:t>
            </a:r>
            <a:r>
              <a:rPr lang="en-US" sz="2400" dirty="0" smtClean="0"/>
              <a:t>b/c </a:t>
            </a:r>
            <a:r>
              <a:rPr lang="en-US" sz="2400" dirty="0"/>
              <a:t>he played with an equally skilled opponent brings him great </a:t>
            </a:r>
            <a:r>
              <a:rPr lang="en-US" sz="2400" dirty="0" smtClean="0"/>
              <a:t>gratification</a:t>
            </a:r>
          </a:p>
          <a:p>
            <a:r>
              <a:rPr lang="en-US" sz="2400" dirty="0" smtClean="0"/>
              <a:t>He values his adversary’s life b/c playing with an equally skilled opponent brings him great pleasure </a:t>
            </a:r>
            <a:endParaRPr lang="en-US" sz="2400" dirty="0"/>
          </a:p>
        </p:txBody>
      </p:sp>
    </p:spTree>
    <p:extLst>
      <p:ext uri="{BB962C8B-B14F-4D97-AF65-F5344CB8AC3E}">
        <p14:creationId xmlns:p14="http://schemas.microsoft.com/office/powerpoint/2010/main" val="1259694901"/>
      </p:ext>
    </p:extLst>
  </p:cSld>
  <p:clrMapOvr>
    <a:masterClrMapping/>
  </p:clrMapOvr>
</p:sld>
</file>

<file path=ppt/theme/theme1.xml><?xml version="1.0" encoding="utf-8"?>
<a:theme xmlns:a="http://schemas.openxmlformats.org/drawingml/2006/main" name="Horizon">
  <a:themeElements>
    <a:clrScheme name="Horizon">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Horizon.thmx</Template>
  <TotalTime>1209</TotalTime>
  <Words>3159</Words>
  <Application>Microsoft Macintosh PowerPoint</Application>
  <PresentationFormat>On-screen Show (4:3)</PresentationFormat>
  <Paragraphs>286</Paragraphs>
  <Slides>53</Slides>
  <Notes>0</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Horizon</vt:lpstr>
      <vt:lpstr>Supervillains</vt:lpstr>
      <vt:lpstr>Definition</vt:lpstr>
      <vt:lpstr>The Supervillain</vt:lpstr>
      <vt:lpstr>Classic Confrontation of Hero &amp; Villains</vt:lpstr>
      <vt:lpstr>behind this Confrontation:  same Old Story</vt:lpstr>
      <vt:lpstr>The Five Types: 1. The Monster Based on Peter Coogan’s Superhero: The Secret Origins of a Genre</vt:lpstr>
      <vt:lpstr>2. The enemy commander </vt:lpstr>
      <vt:lpstr>3. The mad scientist </vt:lpstr>
      <vt:lpstr>4. The criminal mastermind </vt:lpstr>
      <vt:lpstr>5. Inverted-Superhero supervillain </vt:lpstr>
      <vt:lpstr>Inverted-superhero supervillain cont..</vt:lpstr>
      <vt:lpstr>Four sub-types of supervillains</vt:lpstr>
      <vt:lpstr>    Key Aspects that define a supervillain: </vt:lpstr>
      <vt:lpstr>2. Mania</vt:lpstr>
      <vt:lpstr>3. The wound</vt:lpstr>
      <vt:lpstr>4. Power</vt:lpstr>
      <vt:lpstr>5. Identity</vt:lpstr>
      <vt:lpstr>Hero/Villain Relationships</vt:lpstr>
      <vt:lpstr>1. Arch Enemy</vt:lpstr>
      <vt:lpstr>2. The Doppelganger</vt:lpstr>
      <vt:lpstr>Doppelganger</vt:lpstr>
      <vt:lpstr>3. Oedipal </vt:lpstr>
      <vt:lpstr>4. Displacement</vt:lpstr>
      <vt:lpstr>5. Rogues Gallery</vt:lpstr>
      <vt:lpstr>Proactive / Reactive</vt:lpstr>
      <vt:lpstr>Evening Contemplation:</vt:lpstr>
      <vt:lpstr> Batman: The Killing Joke</vt:lpstr>
      <vt:lpstr>Approach</vt:lpstr>
      <vt:lpstr>New Delux Edition (2008)</vt:lpstr>
      <vt:lpstr>No laughing matter</vt:lpstr>
      <vt:lpstr>Misogyny </vt:lpstr>
      <vt:lpstr>Art Work (Brian Bolland)</vt:lpstr>
      <vt:lpstr>Differences in artwork</vt:lpstr>
      <vt:lpstr>Colouring Differences cont’d</vt:lpstr>
      <vt:lpstr>√ “You’re just a freak like me”</vt:lpstr>
      <vt:lpstr>The Man Who Laughs</vt:lpstr>
      <vt:lpstr>Joker Evolution</vt:lpstr>
      <vt:lpstr>Joker’s View of the World</vt:lpstr>
      <vt:lpstr>Setting: carnival</vt:lpstr>
      <vt:lpstr>Gordon enters Joker’s mind</vt:lpstr>
      <vt:lpstr>PowerPoint Presentation</vt:lpstr>
      <vt:lpstr>Madness  versus Rationality</vt:lpstr>
      <vt:lpstr>Setting: Amusement park</vt:lpstr>
      <vt:lpstr>Joker: “not playing with a full deck”</vt:lpstr>
      <vt:lpstr>The Killing Joke: Emphasis?</vt:lpstr>
      <vt:lpstr>Joker/batman</vt:lpstr>
      <vt:lpstr>Joker and Batman (duality)</vt:lpstr>
      <vt:lpstr>Batman Killing the Joker: “who has the last laugh”?</vt:lpstr>
      <vt:lpstr>Issue central to the relationship: Joker’s claim to or capacity for reformation and rehabilitation </vt:lpstr>
      <vt:lpstr>Epilogue (?)</vt:lpstr>
      <vt:lpstr>The Final Joke: (Ending of The Killing Joke)</vt:lpstr>
      <vt:lpstr>PowerPoint Presentation</vt:lpstr>
      <vt:lpstr>Epilogue</vt:lpstr>
    </vt:vector>
  </TitlesOfParts>
  <Company>SAG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Supervillains</dc:title>
  <dc:creator>Sylvia Terzian</dc:creator>
  <cp:lastModifiedBy>Sylvia Terzian</cp:lastModifiedBy>
  <cp:revision>119</cp:revision>
  <dcterms:created xsi:type="dcterms:W3CDTF">2014-10-17T01:48:23Z</dcterms:created>
  <dcterms:modified xsi:type="dcterms:W3CDTF">2017-06-19T21:43:19Z</dcterms:modified>
</cp:coreProperties>
</file>